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4" r:id="rId2"/>
    <p:sldMasterId id="2147483672" r:id="rId3"/>
  </p:sldMasterIdLst>
  <p:notesMasterIdLst>
    <p:notesMasterId r:id="rId26"/>
  </p:notesMasterIdLst>
  <p:handoutMasterIdLst>
    <p:handoutMasterId r:id="rId27"/>
  </p:handoutMasterIdLst>
  <p:sldIdLst>
    <p:sldId id="268" r:id="rId4"/>
    <p:sldId id="269" r:id="rId5"/>
    <p:sldId id="289" r:id="rId6"/>
    <p:sldId id="274" r:id="rId7"/>
    <p:sldId id="275" r:id="rId8"/>
    <p:sldId id="276" r:id="rId9"/>
    <p:sldId id="295" r:id="rId10"/>
    <p:sldId id="294" r:id="rId11"/>
    <p:sldId id="290" r:id="rId12"/>
    <p:sldId id="292" r:id="rId13"/>
    <p:sldId id="271" r:id="rId14"/>
    <p:sldId id="278" r:id="rId15"/>
    <p:sldId id="283" r:id="rId16"/>
    <p:sldId id="291" r:id="rId17"/>
    <p:sldId id="293" r:id="rId18"/>
    <p:sldId id="296" r:id="rId19"/>
    <p:sldId id="297" r:id="rId20"/>
    <p:sldId id="298" r:id="rId21"/>
    <p:sldId id="299" r:id="rId22"/>
    <p:sldId id="300" r:id="rId23"/>
    <p:sldId id="301" r:id="rId24"/>
    <p:sldId id="302" r:id="rId25"/>
  </p:sldIdLst>
  <p:sldSz cx="9144000" cy="6858000" type="screen4x3"/>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clrMru>
    <a:srgbClr val="F3972D"/>
    <a:srgbClr val="F1A027"/>
    <a:srgbClr val="621D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86" autoAdjust="0"/>
    <p:restoredTop sz="86435" autoAdjust="0"/>
  </p:normalViewPr>
  <p:slideViewPr>
    <p:cSldViewPr snapToGrid="0" snapToObjects="1" showGuides="1">
      <p:cViewPr varScale="1">
        <p:scale>
          <a:sx n="60" d="100"/>
          <a:sy n="60" d="100"/>
        </p:scale>
        <p:origin x="-91" y="-254"/>
      </p:cViewPr>
      <p:guideLst>
        <p:guide orient="horz" pos="2160"/>
        <p:guide pos="29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E7B37E-960C-BF43-B569-499592E2B443}" type="datetimeFigureOut">
              <a:rPr lang="en-US" smtClean="0"/>
              <a:pPr/>
              <a:t>2014-07-22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5A66E9-BC44-A04E-A0ED-F3E25E5CFAC4}" type="slidenum">
              <a:rPr lang="en-US" smtClean="0"/>
              <a:pPr/>
              <a:t>‹#›</a:t>
            </a:fld>
            <a:endParaRPr lang="en-US"/>
          </a:p>
        </p:txBody>
      </p:sp>
    </p:spTree>
    <p:extLst>
      <p:ext uri="{BB962C8B-B14F-4D97-AF65-F5344CB8AC3E}">
        <p14:creationId xmlns:p14="http://schemas.microsoft.com/office/powerpoint/2010/main" val="15294661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409C6-7328-B940-A5B4-BFAC7904AE63}" type="datetimeFigureOut">
              <a:rPr lang="en-US" smtClean="0"/>
              <a:pPr/>
              <a:t>2014-07-22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8EB96-0A7C-CD40-A628-243A59802F59}" type="slidenum">
              <a:rPr lang="en-US" smtClean="0"/>
              <a:pPr/>
              <a:t>‹#›</a:t>
            </a:fld>
            <a:endParaRPr lang="en-US"/>
          </a:p>
        </p:txBody>
      </p:sp>
    </p:spTree>
    <p:extLst>
      <p:ext uri="{BB962C8B-B14F-4D97-AF65-F5344CB8AC3E}">
        <p14:creationId xmlns:p14="http://schemas.microsoft.com/office/powerpoint/2010/main" val="26052321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88EB96-0A7C-CD40-A628-243A59802F5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mixture process model nicely complements work that Paul Deane and others had been</a:t>
            </a:r>
            <a:r>
              <a:rPr lang="en-US" baseline="0" dirty="0" smtClean="0"/>
              <a:t> doing on modeling the writing process.  From our perspective the different kinds of processes are viewed as concentric circles.  Each of the process has a realization in pure reading (interpretation), pure writing (expression) and as an integrated mode (reflection/deliberation).</a:t>
            </a:r>
          </a:p>
          <a:p>
            <a:endParaRPr lang="en-US" baseline="0" dirty="0" smtClean="0"/>
          </a:p>
          <a:p>
            <a:r>
              <a:rPr lang="en-US" baseline="0" dirty="0" smtClean="0"/>
              <a:t>In the timing log data, we expect to see a lot of events corresponding to the “Orthographic” layer, or possible a layer inside of this one which consists of pure keyboarding skills.</a:t>
            </a:r>
          </a:p>
          <a:p>
            <a:r>
              <a:rPr lang="en-US" baseline="0" dirty="0" smtClean="0"/>
              <a:t>We may also see a number of events corresponding to the “Verbal” layer and a few at the “Textual” layer.  Given the short nature of the essay task, there are likely very few events at the “</a:t>
            </a:r>
            <a:r>
              <a:rPr lang="en-US" baseline="0" dirty="0" err="1" smtClean="0"/>
              <a:t>Concpetual</a:t>
            </a:r>
            <a:r>
              <a:rPr lang="en-US" baseline="0" dirty="0" smtClean="0"/>
              <a:t>” or “Social” layers.</a:t>
            </a:r>
          </a:p>
          <a:p>
            <a:endParaRPr lang="en-US" baseline="0" dirty="0" smtClean="0"/>
          </a:p>
          <a:p>
            <a:r>
              <a:rPr lang="en-US" baseline="0" dirty="0" smtClean="0"/>
              <a:t>Note that during a given pause event, the writer is possible engaged in processes in multiple levels.  In particular, an event is almost always marked by an “inscription” of a letter or symbol or an editing action.  As a working hypothesis, if a pause includes processing at one level, it also includes processing at all of the lower levels.</a:t>
            </a:r>
          </a:p>
          <a:p>
            <a:endParaRPr lang="en-US" baseline="0" dirty="0" smtClean="0"/>
          </a:p>
          <a:p>
            <a:r>
              <a:rPr lang="en-US" baseline="0" dirty="0" smtClean="0"/>
              <a:t>We also expect the higher level processes to be engaged in boundaries between higher level units.  This is somewhat problematic as there are very few between sentence events and almost no between paragraph events.  In fact many of the students respond with a single paragraph.</a:t>
            </a:r>
            <a:endParaRPr lang="en-US" dirty="0"/>
          </a:p>
        </p:txBody>
      </p:sp>
      <p:sp>
        <p:nvSpPr>
          <p:cNvPr id="4" name="Slide Number Placeholder 3"/>
          <p:cNvSpPr>
            <a:spLocks noGrp="1"/>
          </p:cNvSpPr>
          <p:nvPr>
            <p:ph type="sldNum" sz="quarter" idx="10"/>
          </p:nvPr>
        </p:nvSpPr>
        <p:spPr/>
        <p:txBody>
          <a:bodyPr/>
          <a:lstStyle/>
          <a:p>
            <a:fld id="{596780D9-3314-984E-A8EC-426A2CC3F4A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mechanism</a:t>
            </a:r>
            <a:r>
              <a:rPr lang="en-US" baseline="0" dirty="0" smtClean="0"/>
              <a:t> for generating distributions with high kurtosis is the mixture distribution.  The idea of a mixture is that a certain fraction of the sample comes from one population and the rest comes from another.  Mixing two normal distributions with different standard deviations produces a distribution with high kurtosis.</a:t>
            </a:r>
            <a:endParaRPr lang="en-US" dirty="0"/>
          </a:p>
        </p:txBody>
      </p:sp>
      <p:sp>
        <p:nvSpPr>
          <p:cNvPr id="4" name="Slide Number Placeholder 3"/>
          <p:cNvSpPr>
            <a:spLocks noGrp="1"/>
          </p:cNvSpPr>
          <p:nvPr>
            <p:ph type="sldNum" sz="quarter" idx="10"/>
          </p:nvPr>
        </p:nvSpPr>
        <p:spPr/>
        <p:txBody>
          <a:bodyPr/>
          <a:lstStyle/>
          <a:p>
            <a:fld id="{596780D9-3314-984E-A8EC-426A2CC3F4A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graphs of 500 random samples each from three different normal mixture distributions.  In all of the distribution the first component is a standard normal and the second has mean 1 and SD 4.  The first row are even mixtures, the second row favors the second component and the third row favors the first component.</a:t>
            </a:r>
            <a:endParaRPr lang="en-US" dirty="0"/>
          </a:p>
        </p:txBody>
      </p:sp>
      <p:sp>
        <p:nvSpPr>
          <p:cNvPr id="4" name="Slide Number Placeholder 3"/>
          <p:cNvSpPr>
            <a:spLocks noGrp="1"/>
          </p:cNvSpPr>
          <p:nvPr>
            <p:ph type="sldNum" sz="quarter" idx="10"/>
          </p:nvPr>
        </p:nvSpPr>
        <p:spPr/>
        <p:txBody>
          <a:bodyPr/>
          <a:lstStyle/>
          <a:p>
            <a:fld id="{596780D9-3314-984E-A8EC-426A2CC3F4A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Looking at the shapes of the first 9 students (from the random sample of 50), it is quite plausible that</a:t>
            </a:r>
            <a:r>
              <a:rPr lang="en-US" baseline="0" dirty="0" smtClean="0"/>
              <a:t> the mixture distribution model fits the data.  There is more skewness in the real data, indicating that there is probably more separation between the means than in the full sample.</a:t>
            </a:r>
            <a:endParaRPr lang="en-US" dirty="0"/>
          </a:p>
        </p:txBody>
      </p:sp>
      <p:sp>
        <p:nvSpPr>
          <p:cNvPr id="4" name="Slide Number Placeholder 3"/>
          <p:cNvSpPr>
            <a:spLocks noGrp="1"/>
          </p:cNvSpPr>
          <p:nvPr>
            <p:ph type="sldNum" sz="quarter" idx="10"/>
          </p:nvPr>
        </p:nvSpPr>
        <p:spPr/>
        <p:txBody>
          <a:bodyPr/>
          <a:lstStyle/>
          <a:p>
            <a:fld id="{596780D9-3314-984E-A8EC-426A2CC3F4A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r>
              <a:rPr lang="en-US" smtClean="0"/>
              <a:t>BMAW 2014</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20D8FB-B203-B741-8802-7F6CBD63AF8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BMAW 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BMAW 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BMAW 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BMAW 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BMAW 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BMAW 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BMAW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C9F46-3B34-CD43-938C-301999241F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BMAW 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BMAW 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BMAW 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BMAW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D8FB-B203-B741-8802-7F6CBD63AF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E2B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621D16"/>
                </a:solidFill>
              </a:defRPr>
            </a:lvl1pPr>
          </a:lstStyle>
          <a:p>
            <a:r>
              <a:rPr lang="en-US" smtClean="0"/>
              <a:t>BMAW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621D16"/>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621D16"/>
                </a:solidFill>
              </a:defRPr>
            </a:lvl1pPr>
          </a:lstStyle>
          <a:p>
            <a:fld id="{B220D8FB-B203-B741-8802-7F6CBD63AF8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rgbClr val="621D16"/>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21D1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621D16"/>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621D16"/>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621D16"/>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621D1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9E2B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561817"/>
                </a:solidFill>
              </a:defRPr>
            </a:lvl1pPr>
          </a:lstStyle>
          <a:p>
            <a:r>
              <a:rPr lang="en-US" smtClean="0"/>
              <a:t>BMAW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561817"/>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561817"/>
                </a:solidFill>
              </a:defRPr>
            </a:lvl1pPr>
          </a:lstStyle>
          <a:p>
            <a:fld id="{159C9F46-3B34-CD43-938C-30199924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ctr" defTabSz="457200" rtl="0" eaLnBrk="1" latinLnBrk="0" hangingPunct="1">
        <a:spcBef>
          <a:spcPct val="0"/>
        </a:spcBef>
        <a:buNone/>
        <a:defRPr sz="4400" kern="1200">
          <a:solidFill>
            <a:srgbClr val="561817"/>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561817"/>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561817"/>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561817"/>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561817"/>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56181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9E2B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561817"/>
                </a:solidFill>
              </a:defRPr>
            </a:lvl1pPr>
          </a:lstStyle>
          <a:p>
            <a:r>
              <a:rPr lang="en-US" smtClean="0"/>
              <a:t>BMAW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561817"/>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561817"/>
                </a:solidFill>
              </a:defRPr>
            </a:lvl1pPr>
          </a:lstStyle>
          <a:p>
            <a:fld id="{159C9F46-3B34-CD43-938C-30199924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457200" rtl="0" eaLnBrk="1" latinLnBrk="0" hangingPunct="1">
        <a:spcBef>
          <a:spcPct val="0"/>
        </a:spcBef>
        <a:buNone/>
        <a:defRPr sz="4400" kern="1200">
          <a:solidFill>
            <a:srgbClr val="561817"/>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561817"/>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561817"/>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561817"/>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561817"/>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56181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luto.coe.fsu.edu/mcmc-hierMM" TargetMode="External"/><Relationship Id="rId7" Type="http://schemas.openxmlformats.org/officeDocument/2006/relationships/hyperlink" Target="gamma0Plots.pdf" TargetMode="External"/><Relationship Id="rId2" Type="http://schemas.openxmlformats.org/officeDocument/2006/relationships/hyperlink" Target="index.html" TargetMode="External"/><Relationship Id="rId1" Type="http://schemas.openxmlformats.org/officeDocument/2006/relationships/slideLayout" Target="../slideLayouts/slideLayout2.xml"/><Relationship Id="rId6" Type="http://schemas.openxmlformats.org/officeDocument/2006/relationships/hyperlink" Target="alpha0Plots.pdf" TargetMode="External"/><Relationship Id="rId5" Type="http://schemas.openxmlformats.org/officeDocument/2006/relationships/hyperlink" Target="mu0Plots.pdf" TargetMode="External"/><Relationship Id="rId4" Type="http://schemas.openxmlformats.org/officeDocument/2006/relationships/hyperlink" Target="DeviancePlot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pluto.coe.fsu.edu/mcmc-hierM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21D1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0512"/>
            <a:ext cx="8153400" cy="1470025"/>
          </a:xfrm>
        </p:spPr>
        <p:txBody>
          <a:bodyPr>
            <a:normAutofit fontScale="90000"/>
          </a:bodyPr>
          <a:lstStyle/>
          <a:p>
            <a:r>
              <a:rPr lang="en-US" b="1" i="1" dirty="0">
                <a:solidFill>
                  <a:schemeClr val="bg1"/>
                </a:solidFill>
              </a:rPr>
              <a:t>A Comparison of Two MCMC Algorithms for Hierarchical Mixture Models</a:t>
            </a:r>
            <a:endParaRPr lang="en-US" dirty="0">
              <a:solidFill>
                <a:schemeClr val="bg1"/>
              </a:solidFill>
            </a:endParaRPr>
          </a:p>
        </p:txBody>
      </p:sp>
      <p:sp>
        <p:nvSpPr>
          <p:cNvPr id="3" name="Subtitle 2"/>
          <p:cNvSpPr>
            <a:spLocks noGrp="1"/>
          </p:cNvSpPr>
          <p:nvPr>
            <p:ph type="subTitle" idx="1"/>
          </p:nvPr>
        </p:nvSpPr>
        <p:spPr>
          <a:xfrm>
            <a:off x="1371600" y="3540863"/>
            <a:ext cx="6400800" cy="2477336"/>
          </a:xfrm>
        </p:spPr>
        <p:txBody>
          <a:bodyPr>
            <a:normAutofit fontScale="85000" lnSpcReduction="20000"/>
          </a:bodyPr>
          <a:lstStyle/>
          <a:p>
            <a:r>
              <a:rPr lang="en-US" dirty="0" smtClean="0">
                <a:solidFill>
                  <a:srgbClr val="F1A027"/>
                </a:solidFill>
              </a:rPr>
              <a:t>Russell Almond </a:t>
            </a:r>
          </a:p>
          <a:p>
            <a:r>
              <a:rPr lang="en-US" dirty="0" smtClean="0">
                <a:solidFill>
                  <a:srgbClr val="F1A027"/>
                </a:solidFill>
              </a:rPr>
              <a:t>Florida State University</a:t>
            </a:r>
          </a:p>
          <a:p>
            <a:r>
              <a:rPr lang="en-US" dirty="0" smtClean="0">
                <a:solidFill>
                  <a:srgbClr val="F1A027"/>
                </a:solidFill>
              </a:rPr>
              <a:t>College of Education</a:t>
            </a:r>
          </a:p>
          <a:p>
            <a:r>
              <a:rPr lang="en-US" dirty="0" smtClean="0">
                <a:solidFill>
                  <a:srgbClr val="F1A027"/>
                </a:solidFill>
              </a:rPr>
              <a:t>Educational Psychology and Learning Systems</a:t>
            </a:r>
          </a:p>
          <a:p>
            <a:r>
              <a:rPr lang="en-US" dirty="0" err="1" smtClean="0">
                <a:solidFill>
                  <a:srgbClr val="F1A027"/>
                </a:solidFill>
              </a:rPr>
              <a:t>ralmond@fsu.edu</a:t>
            </a:r>
            <a:endParaRPr lang="en-US" dirty="0">
              <a:solidFill>
                <a:srgbClr val="F1A027"/>
              </a:solidFill>
            </a:endParaRPr>
          </a:p>
        </p:txBody>
      </p:sp>
      <p:sp>
        <p:nvSpPr>
          <p:cNvPr id="5" name="Rectangle 4"/>
          <p:cNvSpPr/>
          <p:nvPr/>
        </p:nvSpPr>
        <p:spPr>
          <a:xfrm>
            <a:off x="0" y="0"/>
            <a:ext cx="9144000" cy="884100"/>
          </a:xfrm>
          <a:prstGeom prst="rect">
            <a:avLst/>
          </a:prstGeom>
          <a:solidFill>
            <a:srgbClr val="CB9B2A"/>
          </a:solidFill>
          <a:ln>
            <a:solidFill>
              <a:srgbClr val="CB9B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498056" cy="6858000"/>
          </a:xfrm>
          <a:prstGeom prst="rect">
            <a:avLst/>
          </a:prstGeom>
          <a:solidFill>
            <a:srgbClr val="CB9B2A"/>
          </a:solidFill>
          <a:ln>
            <a:solidFill>
              <a:srgbClr val="CB9B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fsu_2.png"/>
          <p:cNvPicPr>
            <a:picLocks noChangeAspect="1"/>
          </p:cNvPicPr>
          <p:nvPr/>
        </p:nvPicPr>
        <p:blipFill>
          <a:blip r:embed="rId3"/>
          <a:stretch>
            <a:fillRect/>
          </a:stretch>
        </p:blipFill>
        <p:spPr>
          <a:xfrm>
            <a:off x="18288" y="0"/>
            <a:ext cx="1810512" cy="1810512"/>
          </a:xfrm>
          <a:prstGeom prst="rect">
            <a:avLst/>
          </a:prstGeom>
        </p:spPr>
      </p:pic>
      <p:sp>
        <p:nvSpPr>
          <p:cNvPr id="7" name="Date Placeholder 6"/>
          <p:cNvSpPr>
            <a:spLocks noGrp="1"/>
          </p:cNvSpPr>
          <p:nvPr>
            <p:ph type="dt" sz="half" idx="10"/>
          </p:nvPr>
        </p:nvSpPr>
        <p:spPr>
          <a:xfrm>
            <a:off x="457200" y="6356350"/>
            <a:ext cx="2133600" cy="365125"/>
          </a:xfrm>
        </p:spPr>
        <p:txBody>
          <a:bodyPr/>
          <a:lstStyle/>
          <a:p>
            <a:r>
              <a:rPr lang="en-US" smtClean="0"/>
              <a:t>BMAW 2014</a:t>
            </a:r>
            <a:endParaRPr lang="en-US" dirty="0"/>
          </a:p>
        </p:txBody>
      </p:sp>
      <p:sp>
        <p:nvSpPr>
          <p:cNvPr id="8" name="Slide Number Placeholder 7"/>
          <p:cNvSpPr>
            <a:spLocks noGrp="1"/>
          </p:cNvSpPr>
          <p:nvPr>
            <p:ph type="sldNum" sz="quarter" idx="12"/>
          </p:nvPr>
        </p:nvSpPr>
        <p:spPr>
          <a:xfrm>
            <a:off x="6553200" y="6356350"/>
            <a:ext cx="2133600" cy="365125"/>
          </a:xfrm>
        </p:spPr>
        <p:txBody>
          <a:bodyPr/>
          <a:lstStyle/>
          <a:p>
            <a:fld id="{B220D8FB-B203-B741-8802-7F6CBD63AF8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Components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we swap the labels on component </a:t>
            </a:r>
            <a:r>
              <a:rPr lang="en-US" i="1" dirty="0" smtClean="0"/>
              <a:t>k</a:t>
            </a:r>
            <a:r>
              <a:rPr lang="en-US" dirty="0" smtClean="0"/>
              <a:t> and </a:t>
            </a:r>
            <a:r>
              <a:rPr lang="en-US" i="1" dirty="0" smtClean="0"/>
              <a:t>k’</a:t>
            </a:r>
            <a:r>
              <a:rPr lang="en-US" dirty="0" smtClean="0"/>
              <a:t>, the likelihood is identical</a:t>
            </a:r>
          </a:p>
          <a:p>
            <a:r>
              <a:rPr lang="en-US" dirty="0" smtClean="0"/>
              <a:t>Likelihood is multimodal</a:t>
            </a:r>
          </a:p>
          <a:p>
            <a:r>
              <a:rPr lang="en-US" dirty="0" smtClean="0"/>
              <a:t>Often put a restriction on the components:</a:t>
            </a:r>
          </a:p>
          <a:p>
            <a:pPr marL="0" indent="0" algn="ctr">
              <a:buNone/>
            </a:pPr>
            <a:r>
              <a:rPr lang="en-US" i="1" dirty="0" smtClean="0">
                <a:latin typeface="Symbol" charset="2"/>
                <a:cs typeface="Symbol" charset="2"/>
              </a:rPr>
              <a:t>m</a:t>
            </a:r>
            <a:r>
              <a:rPr lang="en-US" i="1" baseline="-25000" dirty="0" smtClean="0"/>
              <a:t>i1</a:t>
            </a:r>
            <a:r>
              <a:rPr lang="en-US" i="1" dirty="0" smtClean="0"/>
              <a:t> &lt; </a:t>
            </a:r>
            <a:r>
              <a:rPr lang="en-US" i="1" dirty="0" smtClean="0">
                <a:latin typeface="Symbol" charset="2"/>
                <a:cs typeface="Symbol" charset="2"/>
              </a:rPr>
              <a:t>m</a:t>
            </a:r>
            <a:r>
              <a:rPr lang="en-US" i="1" baseline="-25000" dirty="0" smtClean="0"/>
              <a:t>i2  </a:t>
            </a:r>
            <a:r>
              <a:rPr lang="en-US" i="1" dirty="0" smtClean="0"/>
              <a:t>&lt; … &lt; </a:t>
            </a:r>
            <a:r>
              <a:rPr lang="en-US" i="1" dirty="0" err="1" smtClean="0">
                <a:latin typeface="Symbol" charset="2"/>
                <a:cs typeface="Symbol" charset="2"/>
              </a:rPr>
              <a:t>m</a:t>
            </a:r>
            <a:r>
              <a:rPr lang="en-US" i="1" baseline="-25000" dirty="0" err="1" smtClean="0"/>
              <a:t>iK</a:t>
            </a:r>
            <a:endParaRPr lang="en-US" dirty="0"/>
          </a:p>
          <a:p>
            <a:r>
              <a:rPr lang="en-US" dirty="0" err="1" smtClean="0"/>
              <a:t>Früthwirth-Schattner</a:t>
            </a:r>
            <a:r>
              <a:rPr lang="en-US" dirty="0" smtClean="0"/>
              <a:t> (2001) notes that when doing MCMC, better to let the chains run freely across the modes and sort out post-hoc</a:t>
            </a:r>
          </a:p>
          <a:p>
            <a:r>
              <a:rPr lang="en-US" dirty="0" smtClean="0"/>
              <a:t>Sorting needs to be done before normal MCMC convergence tests, or parameter estimation</a:t>
            </a:r>
            <a:endParaRPr lang="en-US"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10</a:t>
            </a:fld>
            <a:endParaRPr lang="en-US"/>
          </a:p>
        </p:txBody>
      </p:sp>
    </p:spTree>
    <p:extLst>
      <p:ext uri="{BB962C8B-B14F-4D97-AF65-F5344CB8AC3E}">
        <p14:creationId xmlns:p14="http://schemas.microsoft.com/office/powerpoint/2010/main" val="540689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Flittering short series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Pilot study was not taken seriously by all students</a:t>
            </a:r>
          </a:p>
          <a:p>
            <a:r>
              <a:rPr lang="en-US" dirty="0" smtClean="0"/>
              <a:t>Need 3—5 observations per mixture component to estimate the precision.</a:t>
            </a:r>
          </a:p>
          <a:p>
            <a:r>
              <a:rPr lang="en-US" dirty="0" smtClean="0"/>
              <a:t>Some logs were incomplete (only recorded last part of essay writing)</a:t>
            </a:r>
          </a:p>
          <a:p>
            <a:r>
              <a:rPr lang="en-US" dirty="0" smtClean="0"/>
              <a:t>May be removing the most </a:t>
            </a:r>
            <a:r>
              <a:rPr lang="en-US" dirty="0" err="1" smtClean="0"/>
              <a:t>disfluent</a:t>
            </a:r>
            <a:r>
              <a:rPr lang="en-US" dirty="0" smtClean="0"/>
              <a:t> writers</a:t>
            </a:r>
          </a:p>
          <a:p>
            <a:r>
              <a:rPr lang="en-US" dirty="0" smtClean="0"/>
              <a:t>Very few events of a certain type may be diagnostic</a:t>
            </a:r>
          </a:p>
          <a:p>
            <a:pPr lvl="1"/>
            <a:r>
              <a:rPr lang="en-US" dirty="0" smtClean="0"/>
              <a:t>No between paragraph events</a:t>
            </a:r>
          </a:p>
          <a:p>
            <a:pPr lvl="1"/>
            <a:r>
              <a:rPr lang="en-US" dirty="0" smtClean="0"/>
              <a:t>No Editing events</a:t>
            </a:r>
            <a:endParaRPr lang="en-US" dirty="0"/>
          </a:p>
        </p:txBody>
      </p:sp>
      <p:sp>
        <p:nvSpPr>
          <p:cNvPr id="4" name="Date Placeholder 3"/>
          <p:cNvSpPr>
            <a:spLocks noGrp="1"/>
          </p:cNvSpPr>
          <p:nvPr>
            <p:ph type="dt" sz="half" idx="10"/>
          </p:nvPr>
        </p:nvSpPr>
        <p:spPr/>
        <p:txBody>
          <a:bodyPr/>
          <a:lstStyle/>
          <a:p>
            <a:r>
              <a:rPr lang="en-US" smtClean="0"/>
              <a:t>BMAW 2014</a:t>
            </a:r>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11</a:t>
            </a:fld>
            <a:endParaRPr lang="en-US"/>
          </a:p>
        </p:txBody>
      </p:sp>
    </p:spTree>
    <p:extLst>
      <p:ext uri="{BB962C8B-B14F-4D97-AF65-F5344CB8AC3E}">
        <p14:creationId xmlns:p14="http://schemas.microsoft.com/office/powerpoint/2010/main" val="1104217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How many components?</a:t>
            </a:r>
          </a:p>
          <a:p>
            <a:r>
              <a:rPr lang="en-US" dirty="0" smtClean="0"/>
              <a:t>Theory: each component corresponds to a different combination of cognitive processes</a:t>
            </a:r>
          </a:p>
          <a:p>
            <a:r>
              <a:rPr lang="en-US" dirty="0" smtClean="0"/>
              <a:t>Rare components might not be identifiable from data</a:t>
            </a:r>
          </a:p>
          <a:p>
            <a:pPr marL="0" indent="0">
              <a:buNone/>
            </a:pPr>
            <a:r>
              <a:rPr lang="en-US" i="1" dirty="0" smtClean="0"/>
              <a:t>Hierarchical models which allow partial pooling across Level-2 (students) might help answer these questions</a:t>
            </a:r>
            <a:endParaRPr lang="en-US" i="1" dirty="0"/>
          </a:p>
        </p:txBody>
      </p:sp>
      <p:sp>
        <p:nvSpPr>
          <p:cNvPr id="4" name="Date Placeholder 3"/>
          <p:cNvSpPr>
            <a:spLocks noGrp="1"/>
          </p:cNvSpPr>
          <p:nvPr>
            <p:ph type="dt" sz="half" idx="10"/>
          </p:nvPr>
        </p:nvSpPr>
        <p:spPr/>
        <p:txBody>
          <a:bodyPr/>
          <a:lstStyle/>
          <a:p>
            <a:r>
              <a:rPr lang="en-US" smtClean="0"/>
              <a:t>BMAW 2014</a:t>
            </a:r>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12</a:t>
            </a:fld>
            <a:endParaRPr lang="en-US"/>
          </a:p>
        </p:txBody>
      </p:sp>
    </p:spTree>
    <p:extLst>
      <p:ext uri="{BB962C8B-B14F-4D97-AF65-F5344CB8AC3E}">
        <p14:creationId xmlns:p14="http://schemas.microsoft.com/office/powerpoint/2010/main" val="107964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Mixture Model</a:t>
            </a:r>
            <a:endParaRPr lang="en-US" dirty="0"/>
          </a:p>
        </p:txBody>
      </p:sp>
      <p:sp>
        <p:nvSpPr>
          <p:cNvPr id="4" name="Date Placeholder 3"/>
          <p:cNvSpPr>
            <a:spLocks noGrp="1"/>
          </p:cNvSpPr>
          <p:nvPr>
            <p:ph type="dt" sz="half" idx="10"/>
          </p:nvPr>
        </p:nvSpPr>
        <p:spPr/>
        <p:txBody>
          <a:bodyPr/>
          <a:lstStyle/>
          <a:p>
            <a:r>
              <a:rPr lang="en-US" smtClean="0"/>
              <a:t>BMAW 2014</a:t>
            </a:r>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13</a:t>
            </a:fld>
            <a:endParaRPr lang="en-US"/>
          </a:p>
        </p:txBody>
      </p:sp>
      <p:sp>
        <p:nvSpPr>
          <p:cNvPr id="7" name="Oval 6"/>
          <p:cNvSpPr/>
          <p:nvPr/>
        </p:nvSpPr>
        <p:spPr>
          <a:xfrm>
            <a:off x="1296365" y="3321933"/>
            <a:ext cx="752355"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Symbol" panose="05050102010706020507" pitchFamily="18" charset="2"/>
              </a:rPr>
              <a:t>p</a:t>
            </a:r>
            <a:r>
              <a:rPr lang="en-US" sz="2400" baseline="-25000" dirty="0" smtClean="0"/>
              <a:t>i</a:t>
            </a:r>
            <a:endParaRPr lang="en-US" sz="2400" dirty="0"/>
          </a:p>
        </p:txBody>
      </p:sp>
      <p:sp>
        <p:nvSpPr>
          <p:cNvPr id="8" name="Oval 7"/>
          <p:cNvSpPr/>
          <p:nvPr/>
        </p:nvSpPr>
        <p:spPr>
          <a:xfrm>
            <a:off x="6265757" y="4292853"/>
            <a:ext cx="841097"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latin typeface="Symbol" panose="05050102010706020507" pitchFamily="18" charset="2"/>
              </a:rPr>
              <a:t>m</a:t>
            </a:r>
            <a:r>
              <a:rPr lang="en-US" sz="2400" baseline="-25000" dirty="0" err="1" smtClean="0"/>
              <a:t>ik</a:t>
            </a:r>
            <a:endParaRPr lang="en-US" sz="2400" dirty="0"/>
          </a:p>
        </p:txBody>
      </p:sp>
      <p:sp>
        <p:nvSpPr>
          <p:cNvPr id="9" name="Oval 8"/>
          <p:cNvSpPr/>
          <p:nvPr/>
        </p:nvSpPr>
        <p:spPr>
          <a:xfrm>
            <a:off x="6240671" y="2847372"/>
            <a:ext cx="841097"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latin typeface="Symbol" panose="05050102010706020507" pitchFamily="18" charset="2"/>
              </a:rPr>
              <a:t>t</a:t>
            </a:r>
            <a:r>
              <a:rPr lang="en-US" sz="2400" baseline="-25000" dirty="0" err="1" smtClean="0"/>
              <a:t>ik</a:t>
            </a:r>
            <a:endParaRPr lang="en-US" sz="2400" dirty="0"/>
          </a:p>
        </p:txBody>
      </p:sp>
      <p:sp>
        <p:nvSpPr>
          <p:cNvPr id="10" name="Oval 9"/>
          <p:cNvSpPr/>
          <p:nvPr/>
        </p:nvSpPr>
        <p:spPr>
          <a:xfrm>
            <a:off x="5575366" y="5724055"/>
            <a:ext cx="841097"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Symbol" panose="05050102010706020507" pitchFamily="18" charset="2"/>
              </a:rPr>
              <a:t>m</a:t>
            </a:r>
            <a:r>
              <a:rPr lang="en-US" sz="2400" baseline="-25000" dirty="0"/>
              <a:t>0</a:t>
            </a:r>
            <a:r>
              <a:rPr lang="en-US" sz="2400" baseline="-25000" dirty="0" smtClean="0"/>
              <a:t>k</a:t>
            </a:r>
            <a:endParaRPr lang="en-US" sz="2400" dirty="0"/>
          </a:p>
        </p:txBody>
      </p:sp>
      <p:sp>
        <p:nvSpPr>
          <p:cNvPr id="11" name="Oval 10"/>
          <p:cNvSpPr/>
          <p:nvPr/>
        </p:nvSpPr>
        <p:spPr>
          <a:xfrm>
            <a:off x="6947555" y="5683918"/>
            <a:ext cx="841097"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Symbol" panose="05050102010706020507" pitchFamily="18" charset="2"/>
              </a:rPr>
              <a:t>b</a:t>
            </a:r>
            <a:r>
              <a:rPr lang="en-US" sz="2400" baseline="-25000" dirty="0" smtClean="0"/>
              <a:t>0k</a:t>
            </a:r>
            <a:endParaRPr lang="en-US" sz="2400" dirty="0"/>
          </a:p>
        </p:txBody>
      </p:sp>
      <p:sp>
        <p:nvSpPr>
          <p:cNvPr id="12" name="Oval 11"/>
          <p:cNvSpPr/>
          <p:nvPr/>
        </p:nvSpPr>
        <p:spPr>
          <a:xfrm>
            <a:off x="81022" y="3321933"/>
            <a:ext cx="752355"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Symbol" panose="05050102010706020507" pitchFamily="18" charset="2"/>
              </a:rPr>
              <a:t>a</a:t>
            </a:r>
            <a:endParaRPr lang="en-US" sz="2400" dirty="0"/>
          </a:p>
        </p:txBody>
      </p:sp>
      <p:sp>
        <p:nvSpPr>
          <p:cNvPr id="13" name="Oval 12"/>
          <p:cNvSpPr/>
          <p:nvPr/>
        </p:nvSpPr>
        <p:spPr>
          <a:xfrm>
            <a:off x="5597960" y="1739004"/>
            <a:ext cx="933702"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Symbol" panose="05050102010706020507" pitchFamily="18" charset="2"/>
              </a:rPr>
              <a:t>t</a:t>
            </a:r>
            <a:r>
              <a:rPr lang="en-US" sz="2400" baseline="-25000" dirty="0" smtClean="0"/>
              <a:t>0k</a:t>
            </a:r>
            <a:endParaRPr lang="en-US" sz="2400" dirty="0"/>
          </a:p>
        </p:txBody>
      </p:sp>
      <p:sp>
        <p:nvSpPr>
          <p:cNvPr id="14" name="Oval 13"/>
          <p:cNvSpPr/>
          <p:nvPr/>
        </p:nvSpPr>
        <p:spPr>
          <a:xfrm>
            <a:off x="7106855" y="1739004"/>
            <a:ext cx="841097"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Symbol" panose="05050102010706020507" pitchFamily="18" charset="2"/>
              </a:rPr>
              <a:t>g</a:t>
            </a:r>
            <a:r>
              <a:rPr lang="en-US" sz="2400" baseline="-25000" dirty="0" smtClean="0"/>
              <a:t>0k</a:t>
            </a:r>
            <a:endParaRPr lang="en-US" sz="2400" dirty="0"/>
          </a:p>
        </p:txBody>
      </p:sp>
      <p:sp>
        <p:nvSpPr>
          <p:cNvPr id="15" name="Oval 14"/>
          <p:cNvSpPr/>
          <p:nvPr/>
        </p:nvSpPr>
        <p:spPr>
          <a:xfrm>
            <a:off x="4525687" y="3505773"/>
            <a:ext cx="1093812"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aseline="30000" dirty="0" smtClean="0"/>
              <a:t>Y*</a:t>
            </a:r>
            <a:r>
              <a:rPr lang="en-US" sz="2400" baseline="30000" dirty="0" err="1" smtClean="0"/>
              <a:t>ijk</a:t>
            </a:r>
            <a:endParaRPr lang="en-US" sz="2400" baseline="30000" dirty="0"/>
          </a:p>
        </p:txBody>
      </p:sp>
      <p:sp>
        <p:nvSpPr>
          <p:cNvPr id="16" name="Oval 15"/>
          <p:cNvSpPr/>
          <p:nvPr/>
        </p:nvSpPr>
        <p:spPr>
          <a:xfrm>
            <a:off x="2426814" y="3321933"/>
            <a:ext cx="1001214"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Z</a:t>
            </a:r>
            <a:r>
              <a:rPr lang="en-US" sz="2400" baseline="-25000" dirty="0" err="1" smtClean="0"/>
              <a:t>ij</a:t>
            </a:r>
            <a:endParaRPr lang="en-US" sz="2400" dirty="0"/>
          </a:p>
        </p:txBody>
      </p:sp>
      <p:sp>
        <p:nvSpPr>
          <p:cNvPr id="17" name="Oval 16"/>
          <p:cNvSpPr/>
          <p:nvPr/>
        </p:nvSpPr>
        <p:spPr>
          <a:xfrm>
            <a:off x="3249583" y="4522994"/>
            <a:ext cx="1001214" cy="740780"/>
          </a:xfrm>
          <a:prstGeom prst="ellipse">
            <a:avLst/>
          </a:prstGeom>
          <a:gradFill>
            <a:gsLst>
              <a:gs pos="0">
                <a:schemeClr val="tx1"/>
              </a:gs>
              <a:gs pos="100000">
                <a:schemeClr val="tx2">
                  <a:lumMod val="80000"/>
                </a:schemeClr>
              </a:gs>
            </a:gsLst>
          </a:gra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y</a:t>
            </a:r>
            <a:r>
              <a:rPr lang="en-US" sz="2400" baseline="-25000" dirty="0" err="1" smtClean="0"/>
              <a:t>ij</a:t>
            </a:r>
            <a:endParaRPr lang="en-US" sz="2400" dirty="0"/>
          </a:p>
        </p:txBody>
      </p:sp>
      <p:cxnSp>
        <p:nvCxnSpPr>
          <p:cNvPr id="19" name="Straight Arrow Connector 18"/>
          <p:cNvCxnSpPr>
            <a:stCxn id="16" idx="5"/>
            <a:endCxn id="17" idx="0"/>
          </p:cNvCxnSpPr>
          <p:nvPr/>
        </p:nvCxnSpPr>
        <p:spPr>
          <a:xfrm>
            <a:off x="3281404" y="3954228"/>
            <a:ext cx="468786" cy="568766"/>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5" idx="3"/>
            <a:endCxn id="17" idx="0"/>
          </p:cNvCxnSpPr>
          <p:nvPr/>
        </p:nvCxnSpPr>
        <p:spPr>
          <a:xfrm flipH="1">
            <a:off x="3750190" y="4138068"/>
            <a:ext cx="935682" cy="384926"/>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9" idx="2"/>
            <a:endCxn id="15" idx="6"/>
          </p:cNvCxnSpPr>
          <p:nvPr/>
        </p:nvCxnSpPr>
        <p:spPr>
          <a:xfrm flipH="1">
            <a:off x="5619499" y="3217762"/>
            <a:ext cx="621172" cy="658401"/>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8" idx="1"/>
            <a:endCxn id="15" idx="6"/>
          </p:cNvCxnSpPr>
          <p:nvPr/>
        </p:nvCxnSpPr>
        <p:spPr>
          <a:xfrm flipH="1" flipV="1">
            <a:off x="5619499" y="3876163"/>
            <a:ext cx="769434" cy="525175"/>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7" idx="6"/>
            <a:endCxn id="16" idx="2"/>
          </p:cNvCxnSpPr>
          <p:nvPr/>
        </p:nvCxnSpPr>
        <p:spPr>
          <a:xfrm>
            <a:off x="2048720" y="3692323"/>
            <a:ext cx="378094" cy="0"/>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2" idx="6"/>
            <a:endCxn id="7" idx="2"/>
          </p:cNvCxnSpPr>
          <p:nvPr/>
        </p:nvCxnSpPr>
        <p:spPr>
          <a:xfrm>
            <a:off x="833377" y="3692323"/>
            <a:ext cx="462988" cy="0"/>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13" idx="5"/>
            <a:endCxn id="9" idx="0"/>
          </p:cNvCxnSpPr>
          <p:nvPr/>
        </p:nvCxnSpPr>
        <p:spPr>
          <a:xfrm>
            <a:off x="6394925" y="2371299"/>
            <a:ext cx="266295" cy="476073"/>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14" idx="3"/>
            <a:endCxn id="9" idx="0"/>
          </p:cNvCxnSpPr>
          <p:nvPr/>
        </p:nvCxnSpPr>
        <p:spPr>
          <a:xfrm flipH="1">
            <a:off x="6661220" y="2371299"/>
            <a:ext cx="568811" cy="476073"/>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10" idx="7"/>
            <a:endCxn id="8" idx="4"/>
          </p:cNvCxnSpPr>
          <p:nvPr/>
        </p:nvCxnSpPr>
        <p:spPr>
          <a:xfrm flipV="1">
            <a:off x="6293287" y="5033633"/>
            <a:ext cx="393019" cy="798907"/>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11" idx="1"/>
            <a:endCxn id="8" idx="4"/>
          </p:cNvCxnSpPr>
          <p:nvPr/>
        </p:nvCxnSpPr>
        <p:spPr>
          <a:xfrm flipH="1" flipV="1">
            <a:off x="6686306" y="5033633"/>
            <a:ext cx="384425" cy="758770"/>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951054" y="2594658"/>
            <a:ext cx="7579488" cy="3020911"/>
          </a:xfrm>
          <a:prstGeom prst="rect">
            <a:avLst/>
          </a:prstGeom>
          <a:noFill/>
          <a:ln w="25400">
            <a:solidFill>
              <a:schemeClr val="tx1"/>
            </a:solidFill>
          </a:ln>
          <a:effectLst>
            <a:outerShdw blurRad="50800" dist="38100" dir="48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2237766" y="2963119"/>
            <a:ext cx="3692319" cy="2415725"/>
          </a:xfrm>
          <a:prstGeom prst="rect">
            <a:avLst/>
          </a:prstGeom>
          <a:noFill/>
          <a:ln w="25400">
            <a:solidFill>
              <a:srgbClr val="00B050"/>
            </a:solidFill>
          </a:ln>
          <a:effectLst>
            <a:outerShdw blurRad="50800" dist="38100" dir="48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4447127" y="1238491"/>
            <a:ext cx="3692319" cy="5482983"/>
          </a:xfrm>
          <a:prstGeom prst="rect">
            <a:avLst/>
          </a:prstGeom>
          <a:noFill/>
          <a:ln w="25400">
            <a:solidFill>
              <a:srgbClr val="0070C0"/>
            </a:solidFill>
          </a:ln>
          <a:effectLst>
            <a:outerShdw blurRad="50800" dist="38100" dir="48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TextBox 79"/>
          <p:cNvSpPr txBox="1"/>
          <p:nvPr/>
        </p:nvSpPr>
        <p:spPr>
          <a:xfrm>
            <a:off x="951055" y="2662177"/>
            <a:ext cx="1286712" cy="370390"/>
          </a:xfrm>
          <a:prstGeom prst="rect">
            <a:avLst/>
          </a:prstGeom>
          <a:noFill/>
        </p:spPr>
        <p:txBody>
          <a:bodyPr wrap="square" rtlCol="0">
            <a:spAutoFit/>
          </a:bodyPr>
          <a:lstStyle/>
          <a:p>
            <a:r>
              <a:rPr lang="en-US" dirty="0" smtClean="0"/>
              <a:t>Essay </a:t>
            </a:r>
            <a:r>
              <a:rPr lang="en-US" i="1" dirty="0" err="1" smtClean="0"/>
              <a:t>i</a:t>
            </a:r>
            <a:endParaRPr lang="en-US" dirty="0"/>
          </a:p>
        </p:txBody>
      </p:sp>
      <p:sp>
        <p:nvSpPr>
          <p:cNvPr id="81" name="TextBox 80"/>
          <p:cNvSpPr txBox="1"/>
          <p:nvPr/>
        </p:nvSpPr>
        <p:spPr>
          <a:xfrm>
            <a:off x="3124200" y="2999772"/>
            <a:ext cx="1286712" cy="370390"/>
          </a:xfrm>
          <a:prstGeom prst="rect">
            <a:avLst/>
          </a:prstGeom>
          <a:noFill/>
        </p:spPr>
        <p:txBody>
          <a:bodyPr wrap="square" rtlCol="0">
            <a:spAutoFit/>
          </a:bodyPr>
          <a:lstStyle/>
          <a:p>
            <a:r>
              <a:rPr lang="en-US" dirty="0" smtClean="0">
                <a:solidFill>
                  <a:srgbClr val="00B050"/>
                </a:solidFill>
              </a:rPr>
              <a:t>Event </a:t>
            </a:r>
            <a:r>
              <a:rPr lang="en-US" i="1" dirty="0">
                <a:solidFill>
                  <a:srgbClr val="00B050"/>
                </a:solidFill>
              </a:rPr>
              <a:t>j</a:t>
            </a:r>
            <a:endParaRPr lang="en-US" dirty="0">
              <a:solidFill>
                <a:srgbClr val="00B050"/>
              </a:solidFill>
            </a:endParaRPr>
          </a:p>
        </p:txBody>
      </p:sp>
      <p:sp>
        <p:nvSpPr>
          <p:cNvPr id="82" name="TextBox 81"/>
          <p:cNvSpPr txBox="1"/>
          <p:nvPr/>
        </p:nvSpPr>
        <p:spPr>
          <a:xfrm>
            <a:off x="4429236" y="1298294"/>
            <a:ext cx="1590563" cy="369332"/>
          </a:xfrm>
          <a:prstGeom prst="rect">
            <a:avLst/>
          </a:prstGeom>
          <a:noFill/>
        </p:spPr>
        <p:txBody>
          <a:bodyPr wrap="square" rtlCol="0">
            <a:spAutoFit/>
          </a:bodyPr>
          <a:lstStyle/>
          <a:p>
            <a:r>
              <a:rPr lang="en-US" dirty="0" smtClean="0">
                <a:solidFill>
                  <a:srgbClr val="00B050"/>
                </a:solidFill>
              </a:rPr>
              <a:t>Component </a:t>
            </a:r>
            <a:r>
              <a:rPr lang="en-US" i="1" dirty="0" smtClean="0">
                <a:solidFill>
                  <a:srgbClr val="00B050"/>
                </a:solidFill>
              </a:rPr>
              <a:t>k</a:t>
            </a:r>
            <a:endParaRPr lang="en-US" dirty="0">
              <a:solidFill>
                <a:srgbClr val="00B050"/>
              </a:solidFill>
            </a:endParaRPr>
          </a:p>
        </p:txBody>
      </p:sp>
    </p:spTree>
    <p:extLst>
      <p:ext uri="{BB962C8B-B14F-4D97-AF65-F5344CB8AC3E}">
        <p14:creationId xmlns:p14="http://schemas.microsoft.com/office/powerpoint/2010/main" val="265708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hierarchical models</a:t>
            </a:r>
            <a:endParaRPr lang="en-US" dirty="0"/>
          </a:p>
        </p:txBody>
      </p:sp>
      <p:sp>
        <p:nvSpPr>
          <p:cNvPr id="3" name="Content Placeholder 2"/>
          <p:cNvSpPr>
            <a:spLocks noGrp="1"/>
          </p:cNvSpPr>
          <p:nvPr>
            <p:ph idx="1"/>
          </p:nvPr>
        </p:nvSpPr>
        <p:spPr/>
        <p:txBody>
          <a:bodyPr/>
          <a:lstStyle/>
          <a:p>
            <a:r>
              <a:rPr lang="en-US" dirty="0" smtClean="0"/>
              <a:t>If </a:t>
            </a:r>
            <a:r>
              <a:rPr lang="en-US" i="1" dirty="0" smtClean="0">
                <a:latin typeface="Symbol" panose="05050102010706020507" pitchFamily="18" charset="2"/>
              </a:rPr>
              <a:t>g</a:t>
            </a:r>
            <a:r>
              <a:rPr lang="en-US" i="1" baseline="-25000" dirty="0" smtClean="0"/>
              <a:t>0k</a:t>
            </a:r>
            <a:r>
              <a:rPr lang="en-US" i="1" dirty="0" smtClean="0"/>
              <a:t>,</a:t>
            </a:r>
            <a:r>
              <a:rPr lang="en-US" i="1" baseline="-25000" dirty="0" smtClean="0"/>
              <a:t> </a:t>
            </a:r>
            <a:r>
              <a:rPr lang="en-US" i="1" dirty="0" smtClean="0">
                <a:latin typeface="Symbol" panose="05050102010706020507" pitchFamily="18" charset="2"/>
              </a:rPr>
              <a:t>b</a:t>
            </a:r>
            <a:r>
              <a:rPr lang="en-US" i="1" baseline="-25000" dirty="0" smtClean="0"/>
              <a:t>0k</a:t>
            </a:r>
            <a:r>
              <a:rPr lang="en-US" i="1" dirty="0" smtClean="0"/>
              <a:t> </a:t>
            </a:r>
            <a:r>
              <a:rPr lang="en-US" i="1" dirty="0" smtClean="0">
                <a:latin typeface="Wingdings"/>
                <a:ea typeface="Wingdings"/>
                <a:cs typeface="Wingdings"/>
                <a:sym typeface="Wingdings"/>
              </a:rPr>
              <a:t></a:t>
            </a:r>
            <a:r>
              <a:rPr lang="en-US" i="1" dirty="0" smtClean="0">
                <a:sym typeface="Wingdings"/>
              </a:rPr>
              <a:t> 0</a:t>
            </a:r>
            <a:r>
              <a:rPr lang="en-US" dirty="0" smtClean="0">
                <a:sym typeface="Wingdings"/>
              </a:rPr>
              <a:t> we get complete pooling</a:t>
            </a:r>
          </a:p>
          <a:p>
            <a:r>
              <a:rPr lang="en-US" dirty="0"/>
              <a:t>If </a:t>
            </a:r>
            <a:r>
              <a:rPr lang="en-US" i="1" dirty="0">
                <a:latin typeface="Symbol" panose="05050102010706020507" pitchFamily="18" charset="2"/>
              </a:rPr>
              <a:t>g</a:t>
            </a:r>
            <a:r>
              <a:rPr lang="en-US" i="1" baseline="-25000" dirty="0"/>
              <a:t>0k</a:t>
            </a:r>
            <a:r>
              <a:rPr lang="en-US" i="1" dirty="0"/>
              <a:t>,</a:t>
            </a:r>
            <a:r>
              <a:rPr lang="en-US" i="1" baseline="-25000" dirty="0"/>
              <a:t> </a:t>
            </a:r>
            <a:r>
              <a:rPr lang="en-US" i="1" dirty="0" smtClean="0">
                <a:latin typeface="Symbol" panose="05050102010706020507" pitchFamily="18" charset="2"/>
              </a:rPr>
              <a:t>b</a:t>
            </a:r>
            <a:r>
              <a:rPr lang="en-US" i="1" baseline="-25000" dirty="0" smtClean="0"/>
              <a:t>0k</a:t>
            </a:r>
            <a:r>
              <a:rPr lang="en-US" i="1" dirty="0" smtClean="0"/>
              <a:t> </a:t>
            </a:r>
            <a:r>
              <a:rPr lang="en-US" i="1" dirty="0">
                <a:latin typeface="Wingdings"/>
                <a:ea typeface="Wingdings"/>
                <a:cs typeface="Wingdings"/>
                <a:sym typeface="Wingdings"/>
              </a:rPr>
              <a:t></a:t>
            </a:r>
            <a:r>
              <a:rPr lang="en-US" i="1" dirty="0">
                <a:sym typeface="Wingdings"/>
              </a:rPr>
              <a:t> </a:t>
            </a:r>
            <a:r>
              <a:rPr lang="en-US" i="1" dirty="0" smtClean="0">
                <a:sym typeface="Wingdings"/>
              </a:rPr>
              <a:t>∞ </a:t>
            </a:r>
            <a:r>
              <a:rPr lang="en-US" dirty="0" smtClean="0">
                <a:sym typeface="Wingdings"/>
              </a:rPr>
              <a:t>we get no pooling</a:t>
            </a:r>
          </a:p>
          <a:p>
            <a:r>
              <a:rPr lang="en-US" dirty="0" smtClean="0">
                <a:sym typeface="Wingdings"/>
              </a:rPr>
              <a:t>Something similar happens with </a:t>
            </a:r>
          </a:p>
          <a:p>
            <a:r>
              <a:rPr lang="en-US" dirty="0" smtClean="0">
                <a:sym typeface="Wingdings"/>
              </a:rPr>
              <a:t>Need prior distributions that bound us away from those values.</a:t>
            </a:r>
          </a:p>
          <a:p>
            <a:r>
              <a:rPr lang="en-US" dirty="0" smtClean="0">
                <a:sym typeface="Wingdings"/>
              </a:rPr>
              <a:t>log(</a:t>
            </a:r>
            <a:r>
              <a:rPr lang="en-US" i="1" dirty="0" smtClean="0">
                <a:latin typeface="Symbol" panose="05050102010706020507" pitchFamily="18" charset="2"/>
                <a:sym typeface="Wingdings"/>
              </a:rPr>
              <a:t>t</a:t>
            </a:r>
            <a:r>
              <a:rPr lang="en-US" i="1" baseline="-25000" dirty="0" smtClean="0">
                <a:sym typeface="Wingdings"/>
              </a:rPr>
              <a:t>0k</a:t>
            </a:r>
            <a:r>
              <a:rPr lang="en-US" i="1" dirty="0" smtClean="0">
                <a:sym typeface="Wingdings"/>
              </a:rPr>
              <a:t>), </a:t>
            </a:r>
            <a:r>
              <a:rPr lang="en-US" dirty="0" smtClean="0">
                <a:sym typeface="Wingdings"/>
              </a:rPr>
              <a:t>log</a:t>
            </a:r>
            <a:r>
              <a:rPr lang="en-US" i="1" dirty="0" smtClean="0">
                <a:sym typeface="Wingdings"/>
              </a:rPr>
              <a:t>(</a:t>
            </a:r>
            <a:r>
              <a:rPr lang="en-US" i="1" dirty="0" smtClean="0">
                <a:latin typeface="Symbol" panose="05050102010706020507" pitchFamily="18" charset="2"/>
                <a:sym typeface="Wingdings"/>
              </a:rPr>
              <a:t>b</a:t>
            </a:r>
            <a:r>
              <a:rPr lang="en-US" i="1" baseline="-25000" dirty="0" smtClean="0">
                <a:sym typeface="Wingdings"/>
              </a:rPr>
              <a:t>0k</a:t>
            </a:r>
            <a:r>
              <a:rPr lang="en-US" i="1" dirty="0" smtClean="0">
                <a:sym typeface="Wingdings"/>
              </a:rPr>
              <a:t>), </a:t>
            </a:r>
            <a:r>
              <a:rPr lang="en-US" dirty="0" smtClean="0">
                <a:sym typeface="Wingdings"/>
              </a:rPr>
              <a:t>log</a:t>
            </a:r>
            <a:r>
              <a:rPr lang="en-US" i="1" dirty="0" smtClean="0">
                <a:sym typeface="Wingdings"/>
              </a:rPr>
              <a:t>(</a:t>
            </a:r>
            <a:r>
              <a:rPr lang="en-US" i="1" dirty="0" smtClean="0">
                <a:latin typeface="Symbol" panose="05050102010706020507" pitchFamily="18" charset="2"/>
                <a:sym typeface="Wingdings"/>
              </a:rPr>
              <a:t>g</a:t>
            </a:r>
            <a:r>
              <a:rPr lang="en-US" i="1" baseline="-25000" dirty="0" smtClean="0">
                <a:sym typeface="Wingdings"/>
              </a:rPr>
              <a:t>0k</a:t>
            </a:r>
            <a:r>
              <a:rPr lang="en-US" i="1" dirty="0" smtClean="0">
                <a:sym typeface="Wingdings"/>
              </a:rPr>
              <a:t>) ~ N(0,1)</a:t>
            </a:r>
            <a:endParaRPr lang="en-US" dirty="0"/>
          </a:p>
          <a:p>
            <a:endParaRPr lang="en-US"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14</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934390915"/>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1046" name="Equation" r:id="rId3" imgW="114300" imgH="165100" progId="Equation.3">
                  <p:embed/>
                </p:oleObj>
              </mc:Choice>
              <mc:Fallback>
                <p:oleObj name="Equation" r:id="rId3" imgW="114300" imgH="165100" progId="Equation.3">
                  <p:embed/>
                  <p:pic>
                    <p:nvPicPr>
                      <p:cNvPr id="0" name=""/>
                      <p:cNvPicPr/>
                      <p:nvPr/>
                    </p:nvPicPr>
                    <p:blipFill>
                      <a:blip r:embed="rId4"/>
                      <a:stretch>
                        <a:fillRect/>
                      </a:stretch>
                    </p:blipFill>
                    <p:spPr>
                      <a:xfrm>
                        <a:off x="4514850" y="3346450"/>
                        <a:ext cx="114300" cy="165100"/>
                      </a:xfrm>
                      <a:prstGeom prst="rect">
                        <a:avLst/>
                      </a:prstGeom>
                    </p:spPr>
                  </p:pic>
                </p:oleObj>
              </mc:Fallback>
            </mc:AlternateContent>
          </a:graphicData>
        </a:graphic>
      </p:graphicFrame>
    </p:spTree>
    <p:extLst>
      <p:ext uri="{BB962C8B-B14F-4D97-AF65-F5344CB8AC3E}">
        <p14:creationId xmlns:p14="http://schemas.microsoft.com/office/powerpoint/2010/main" val="1850457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Two MCMC packages</a:t>
            </a:r>
            <a:endParaRPr lang="en-US" dirty="0"/>
          </a:p>
        </p:txBody>
      </p:sp>
      <p:sp>
        <p:nvSpPr>
          <p:cNvPr id="7" name="Text Placeholder 6"/>
          <p:cNvSpPr>
            <a:spLocks noGrp="1"/>
          </p:cNvSpPr>
          <p:nvPr>
            <p:ph type="body" idx="1"/>
          </p:nvPr>
        </p:nvSpPr>
        <p:spPr/>
        <p:txBody>
          <a:bodyPr>
            <a:normAutofit/>
          </a:bodyPr>
          <a:lstStyle/>
          <a:p>
            <a:r>
              <a:rPr lang="en-US" dirty="0" smtClean="0"/>
              <a:t>JAGS</a:t>
            </a:r>
            <a:endParaRPr lang="en-US" dirty="0"/>
          </a:p>
        </p:txBody>
      </p:sp>
      <p:sp>
        <p:nvSpPr>
          <p:cNvPr id="8" name="Content Placeholder 7"/>
          <p:cNvSpPr>
            <a:spLocks noGrp="1"/>
          </p:cNvSpPr>
          <p:nvPr>
            <p:ph sz="half" idx="2"/>
          </p:nvPr>
        </p:nvSpPr>
        <p:spPr/>
        <p:txBody>
          <a:bodyPr/>
          <a:lstStyle/>
          <a:p>
            <a:r>
              <a:rPr lang="en-US" dirty="0" smtClean="0"/>
              <a:t>Random Walk Metropolis, or Gibbs sampling</a:t>
            </a:r>
          </a:p>
          <a:p>
            <a:r>
              <a:rPr lang="en-US" dirty="0" smtClean="0"/>
              <a:t>Has a special proposal for normal mixtures</a:t>
            </a:r>
          </a:p>
          <a:p>
            <a:r>
              <a:rPr lang="en-US" dirty="0" smtClean="0"/>
              <a:t>Can extend a run if insufficient length</a:t>
            </a:r>
          </a:p>
          <a:p>
            <a:r>
              <a:rPr lang="en-US" dirty="0" smtClean="0"/>
              <a:t>Can select which parameters to monitor</a:t>
            </a:r>
            <a:endParaRPr lang="en-US" dirty="0"/>
          </a:p>
        </p:txBody>
      </p:sp>
      <p:sp>
        <p:nvSpPr>
          <p:cNvPr id="9" name="Text Placeholder 8"/>
          <p:cNvSpPr>
            <a:spLocks noGrp="1"/>
          </p:cNvSpPr>
          <p:nvPr>
            <p:ph type="body" sz="quarter" idx="3"/>
          </p:nvPr>
        </p:nvSpPr>
        <p:spPr/>
        <p:txBody>
          <a:bodyPr>
            <a:normAutofit/>
          </a:bodyPr>
          <a:lstStyle/>
          <a:p>
            <a:r>
              <a:rPr lang="en-US" dirty="0" smtClean="0"/>
              <a:t>Stan</a:t>
            </a:r>
            <a:endParaRPr lang="en-US" dirty="0"/>
          </a:p>
        </p:txBody>
      </p:sp>
      <p:sp>
        <p:nvSpPr>
          <p:cNvPr id="10" name="Content Placeholder 9"/>
          <p:cNvSpPr>
            <a:spLocks noGrp="1"/>
          </p:cNvSpPr>
          <p:nvPr>
            <p:ph sz="quarter" idx="4"/>
          </p:nvPr>
        </p:nvSpPr>
        <p:spPr/>
        <p:txBody>
          <a:bodyPr/>
          <a:lstStyle/>
          <a:p>
            <a:r>
              <a:rPr lang="en-US" dirty="0" smtClean="0"/>
              <a:t>Hamiltonian Monte Carlo</a:t>
            </a:r>
          </a:p>
          <a:p>
            <a:pPr lvl="1"/>
            <a:r>
              <a:rPr lang="en-US" dirty="0" smtClean="0"/>
              <a:t>Cycles take longer</a:t>
            </a:r>
          </a:p>
          <a:p>
            <a:pPr lvl="1"/>
            <a:r>
              <a:rPr lang="en-US" dirty="0" smtClean="0"/>
              <a:t>Less autocorrelation</a:t>
            </a:r>
          </a:p>
          <a:p>
            <a:r>
              <a:rPr lang="en-US" dirty="0" smtClean="0"/>
              <a:t>Cannot extend runs</a:t>
            </a:r>
          </a:p>
          <a:p>
            <a:r>
              <a:rPr lang="en-US" dirty="0" smtClean="0"/>
              <a:t>Must monitor all </a:t>
            </a:r>
            <a:r>
              <a:rPr lang="en-US" dirty="0" err="1" smtClean="0"/>
              <a:t>paramters</a:t>
            </a:r>
            <a:endParaRPr lang="en-US"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15</a:t>
            </a:fld>
            <a:endParaRPr lang="en-US"/>
          </a:p>
        </p:txBody>
      </p:sp>
    </p:spTree>
    <p:extLst>
      <p:ext uri="{BB962C8B-B14F-4D97-AF65-F5344CB8AC3E}">
        <p14:creationId xmlns:p14="http://schemas.microsoft.com/office/powerpoint/2010/main" val="1421169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Add redundant parameters to make MCMC faster</a:t>
            </a:r>
            <a:endParaRPr lang="en-US" dirty="0"/>
          </a:p>
        </p:txBody>
      </p:sp>
      <p:sp>
        <p:nvSpPr>
          <p:cNvPr id="10" name="Content Placeholder 9"/>
          <p:cNvSpPr>
            <a:spLocks noGrp="1"/>
          </p:cNvSpPr>
          <p:nvPr>
            <p:ph idx="1"/>
          </p:nvPr>
        </p:nvSpPr>
        <p:spPr/>
        <p:txBody>
          <a:bodyPr/>
          <a:lstStyle/>
          <a:p>
            <a:r>
              <a:rPr lang="en-US" i="1" dirty="0" err="1" smtClean="0">
                <a:latin typeface="Symbol" panose="05050102010706020507" pitchFamily="18" charset="2"/>
              </a:rPr>
              <a:t>m</a:t>
            </a:r>
            <a:r>
              <a:rPr lang="en-US" i="1" baseline="-25000" dirty="0" err="1" smtClean="0"/>
              <a:t>ik</a:t>
            </a:r>
            <a:r>
              <a:rPr lang="en-US" i="1" dirty="0" smtClean="0"/>
              <a:t> = </a:t>
            </a:r>
            <a:r>
              <a:rPr lang="en-US" i="1" dirty="0" smtClean="0">
                <a:latin typeface="Symbol" panose="05050102010706020507" pitchFamily="18" charset="2"/>
              </a:rPr>
              <a:t>m</a:t>
            </a:r>
            <a:r>
              <a:rPr lang="en-US" i="1" baseline="-25000" dirty="0" smtClean="0"/>
              <a:t>0k</a:t>
            </a:r>
            <a:r>
              <a:rPr lang="en-US" i="1" dirty="0" smtClean="0"/>
              <a:t> + </a:t>
            </a:r>
            <a:r>
              <a:rPr lang="en-US" i="1" dirty="0" smtClean="0">
                <a:latin typeface="Symbol" panose="05050102010706020507" pitchFamily="18" charset="2"/>
              </a:rPr>
              <a:t>q</a:t>
            </a:r>
            <a:r>
              <a:rPr lang="en-US" i="1" baseline="-25000" dirty="0" smtClean="0"/>
              <a:t>i</a:t>
            </a:r>
            <a:r>
              <a:rPr lang="en-US" i="1" dirty="0" smtClean="0">
                <a:latin typeface="Symbol" panose="05050102010706020507" pitchFamily="18" charset="2"/>
              </a:rPr>
              <a:t>b</a:t>
            </a:r>
            <a:r>
              <a:rPr lang="en-US" i="1" baseline="-25000" dirty="0" smtClean="0"/>
              <a:t>0k</a:t>
            </a:r>
          </a:p>
          <a:p>
            <a:pPr lvl="1"/>
            <a:r>
              <a:rPr lang="en-US" i="1" dirty="0" smtClean="0">
                <a:latin typeface="Symbol" panose="05050102010706020507" pitchFamily="18" charset="2"/>
              </a:rPr>
              <a:t>q</a:t>
            </a:r>
            <a:r>
              <a:rPr lang="en-US" i="1" baseline="-25000" dirty="0" smtClean="0"/>
              <a:t>i </a:t>
            </a:r>
            <a:r>
              <a:rPr lang="en-US" i="1" dirty="0" smtClean="0"/>
              <a:t>~ N(0,1)</a:t>
            </a:r>
          </a:p>
          <a:p>
            <a:r>
              <a:rPr lang="en-US" dirty="0" smtClean="0"/>
              <a:t>log</a:t>
            </a:r>
            <a:r>
              <a:rPr lang="en-US" i="1" dirty="0" smtClean="0"/>
              <a:t>(</a:t>
            </a:r>
            <a:r>
              <a:rPr lang="en-US" i="1" dirty="0" err="1" smtClean="0">
                <a:latin typeface="Symbol" panose="05050102010706020507" pitchFamily="18" charset="2"/>
              </a:rPr>
              <a:t>t</a:t>
            </a:r>
            <a:r>
              <a:rPr lang="en-US" i="1" baseline="-25000" dirty="0" err="1" smtClean="0"/>
              <a:t>ik</a:t>
            </a:r>
            <a:r>
              <a:rPr lang="en-US" i="1" dirty="0" smtClean="0"/>
              <a:t>) </a:t>
            </a:r>
            <a:r>
              <a:rPr lang="en-US" i="1" dirty="0"/>
              <a:t>= </a:t>
            </a:r>
            <a:r>
              <a:rPr lang="en-US" dirty="0" smtClean="0"/>
              <a:t>log</a:t>
            </a:r>
            <a:r>
              <a:rPr lang="en-US" i="1" dirty="0" smtClean="0"/>
              <a:t>(</a:t>
            </a:r>
            <a:r>
              <a:rPr lang="en-US" i="1" dirty="0" smtClean="0">
                <a:latin typeface="Symbol" panose="05050102010706020507" pitchFamily="18" charset="2"/>
              </a:rPr>
              <a:t>t</a:t>
            </a:r>
            <a:r>
              <a:rPr lang="en-US" i="1" baseline="-25000" dirty="0" smtClean="0"/>
              <a:t>0k</a:t>
            </a:r>
            <a:r>
              <a:rPr lang="en-US" i="1" dirty="0" smtClean="0"/>
              <a:t>) </a:t>
            </a:r>
            <a:r>
              <a:rPr lang="en-US" i="1" dirty="0"/>
              <a:t>+ </a:t>
            </a:r>
            <a:r>
              <a:rPr lang="en-US" i="1" dirty="0" smtClean="0">
                <a:latin typeface="Symbol" panose="05050102010706020507" pitchFamily="18" charset="2"/>
              </a:rPr>
              <a:t>h</a:t>
            </a:r>
            <a:r>
              <a:rPr lang="en-US" i="1" baseline="-25000" dirty="0" smtClean="0"/>
              <a:t>i</a:t>
            </a:r>
            <a:r>
              <a:rPr lang="en-US" i="1" dirty="0" smtClean="0">
                <a:latin typeface="Symbol" panose="05050102010706020507" pitchFamily="18" charset="2"/>
              </a:rPr>
              <a:t>g</a:t>
            </a:r>
            <a:r>
              <a:rPr lang="en-US" i="1" baseline="-25000" dirty="0" smtClean="0"/>
              <a:t>0k</a:t>
            </a:r>
            <a:endParaRPr lang="en-US" i="1" baseline="-25000" dirty="0"/>
          </a:p>
          <a:p>
            <a:pPr lvl="1"/>
            <a:r>
              <a:rPr lang="en-US" i="1" dirty="0" smtClean="0">
                <a:latin typeface="Symbol" panose="05050102010706020507" pitchFamily="18" charset="2"/>
              </a:rPr>
              <a:t>h</a:t>
            </a:r>
            <a:r>
              <a:rPr lang="en-US" i="1" baseline="-25000" dirty="0" smtClean="0"/>
              <a:t>i </a:t>
            </a:r>
            <a:r>
              <a:rPr lang="en-US" i="1" dirty="0"/>
              <a:t>~ N(0,1)</a:t>
            </a:r>
          </a:p>
          <a:p>
            <a:r>
              <a:rPr lang="en-US" dirty="0" err="1" smtClean="0">
                <a:latin typeface="Symbol" panose="05050102010706020507" pitchFamily="18" charset="2"/>
              </a:rPr>
              <a:t>a</a:t>
            </a:r>
            <a:r>
              <a:rPr lang="en-US" baseline="-25000" dirty="0" err="1" smtClean="0"/>
              <a:t>k</a:t>
            </a:r>
            <a:r>
              <a:rPr lang="en-US" dirty="0" smtClean="0"/>
              <a:t> = </a:t>
            </a:r>
            <a:r>
              <a:rPr lang="en-US" dirty="0" smtClean="0">
                <a:latin typeface="Symbol" panose="05050102010706020507" pitchFamily="18" charset="2"/>
              </a:rPr>
              <a:t>a</a:t>
            </a:r>
            <a:r>
              <a:rPr lang="en-US" baseline="-25000" dirty="0" smtClean="0"/>
              <a:t>0k</a:t>
            </a:r>
            <a:r>
              <a:rPr lang="en-US" dirty="0" smtClean="0">
                <a:latin typeface="Symbol" panose="05050102010706020507" pitchFamily="18" charset="2"/>
              </a:rPr>
              <a:t>a</a:t>
            </a:r>
            <a:r>
              <a:rPr lang="en-US" baseline="-25000" dirty="0" smtClean="0"/>
              <a:t>N</a:t>
            </a:r>
          </a:p>
          <a:p>
            <a:pPr lvl="1"/>
            <a:r>
              <a:rPr lang="en-US" b="1" i="1" dirty="0" smtClean="0">
                <a:latin typeface="Symbol" panose="05050102010706020507" pitchFamily="18" charset="2"/>
              </a:rPr>
              <a:t>a</a:t>
            </a:r>
            <a:r>
              <a:rPr lang="en-US" i="1" baseline="-25000" dirty="0" smtClean="0"/>
              <a:t>0</a:t>
            </a:r>
            <a:r>
              <a:rPr lang="en-US" i="1" dirty="0" smtClean="0"/>
              <a:t> ~ </a:t>
            </a:r>
            <a:r>
              <a:rPr lang="en-US" dirty="0" err="1" smtClean="0"/>
              <a:t>Dirichlet</a:t>
            </a:r>
            <a:r>
              <a:rPr lang="en-US" dirty="0" smtClean="0"/>
              <a:t>(</a:t>
            </a:r>
            <a:r>
              <a:rPr lang="en-US" b="1" i="1" dirty="0" smtClean="0">
                <a:latin typeface="Symbol" panose="05050102010706020507" pitchFamily="18" charset="2"/>
              </a:rPr>
              <a:t>a</a:t>
            </a:r>
            <a:r>
              <a:rPr lang="en-US" b="1" i="1" baseline="-25000" dirty="0" smtClean="0"/>
              <a:t>0m</a:t>
            </a:r>
            <a:r>
              <a:rPr lang="en-US" i="1" dirty="0" smtClean="0"/>
              <a:t>)</a:t>
            </a:r>
          </a:p>
          <a:p>
            <a:pPr lvl="1"/>
            <a:r>
              <a:rPr lang="en-US" i="1" dirty="0" err="1" smtClean="0">
                <a:latin typeface="Symbol" panose="05050102010706020507" pitchFamily="18" charset="2"/>
              </a:rPr>
              <a:t>a</a:t>
            </a:r>
            <a:r>
              <a:rPr lang="en-US" i="1" baseline="-25000" dirty="0" err="1" smtClean="0"/>
              <a:t>N</a:t>
            </a:r>
            <a:r>
              <a:rPr lang="en-US" i="1" dirty="0" smtClean="0"/>
              <a:t> ~ </a:t>
            </a:r>
            <a:r>
              <a:rPr lang="en-US" i="1" dirty="0" smtClean="0">
                <a:latin typeface="Symbol" panose="05050102010706020507" pitchFamily="18" charset="2"/>
              </a:rPr>
              <a:t>c</a:t>
            </a:r>
            <a:r>
              <a:rPr lang="en-US" i="1" baseline="30000" dirty="0" smtClean="0"/>
              <a:t>2</a:t>
            </a:r>
            <a:r>
              <a:rPr lang="en-US" i="1" dirty="0" smtClean="0"/>
              <a:t>(2I)</a:t>
            </a:r>
            <a:endParaRPr lang="en-US" i="1" dirty="0"/>
          </a:p>
        </p:txBody>
      </p:sp>
      <p:sp>
        <p:nvSpPr>
          <p:cNvPr id="7" name="Date Placeholder 6"/>
          <p:cNvSpPr>
            <a:spLocks noGrp="1"/>
          </p:cNvSpPr>
          <p:nvPr>
            <p:ph type="dt" sz="half" idx="10"/>
          </p:nvPr>
        </p:nvSpPr>
        <p:spPr/>
        <p:txBody>
          <a:bodyPr/>
          <a:lstStyle/>
          <a:p>
            <a:r>
              <a:rPr lang="en-US" smtClean="0"/>
              <a:t>BMAW 2014</a:t>
            </a:r>
            <a:endParaRPr lang="en-US"/>
          </a:p>
        </p:txBody>
      </p:sp>
      <p:sp>
        <p:nvSpPr>
          <p:cNvPr id="8" name="Slide Number Placeholder 7"/>
          <p:cNvSpPr>
            <a:spLocks noGrp="1"/>
          </p:cNvSpPr>
          <p:nvPr>
            <p:ph type="sldNum" sz="quarter" idx="12"/>
          </p:nvPr>
        </p:nvSpPr>
        <p:spPr/>
        <p:txBody>
          <a:bodyPr/>
          <a:lstStyle/>
          <a:p>
            <a:fld id="{B220D8FB-B203-B741-8802-7F6CBD63AF8C}" type="slidenum">
              <a:rPr lang="en-US" smtClean="0"/>
              <a:pPr/>
              <a:t>16</a:t>
            </a:fld>
            <a:endParaRPr lang="en-US"/>
          </a:p>
        </p:txBody>
      </p:sp>
    </p:spTree>
    <p:extLst>
      <p:ext uri="{BB962C8B-B14F-4D97-AF65-F5344CB8AC3E}">
        <p14:creationId xmlns:p14="http://schemas.microsoft.com/office/powerpoint/2010/main" val="1442133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Values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Run EM on each student’s data set to get student-level (Level 1) parameters</a:t>
            </a:r>
          </a:p>
          <a:p>
            <a:pPr lvl="1"/>
            <a:r>
              <a:rPr lang="en-US" dirty="0" smtClean="0"/>
              <a:t>If EM does not converge, set parameters to NA</a:t>
            </a:r>
          </a:p>
          <a:p>
            <a:pPr marL="514350" indent="-514350">
              <a:buFont typeface="+mj-lt"/>
              <a:buAutoNum type="arabicPeriod"/>
            </a:pPr>
            <a:r>
              <a:rPr lang="en-US" dirty="0" smtClean="0"/>
              <a:t>Calculate cross-student (Level 2) as summary statistics of Level 1 parameters</a:t>
            </a:r>
          </a:p>
          <a:p>
            <a:pPr marL="514350" indent="-514350">
              <a:buFont typeface="+mj-lt"/>
              <a:buAutoNum type="arabicPeriod"/>
            </a:pPr>
            <a:r>
              <a:rPr lang="en-US" dirty="0" smtClean="0"/>
              <a:t>Impute means for missing Level 1 parameters</a:t>
            </a:r>
          </a:p>
          <a:p>
            <a:pPr marL="0" indent="0">
              <a:buNone/>
            </a:pPr>
            <a:r>
              <a:rPr lang="en-US" i="1" dirty="0" smtClean="0"/>
              <a:t>Repeat with subsets of the data for variety in multiple chains</a:t>
            </a:r>
            <a:endParaRPr lang="en-US" i="1"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17</a:t>
            </a:fld>
            <a:endParaRPr lang="en-US"/>
          </a:p>
        </p:txBody>
      </p:sp>
    </p:spTree>
    <p:extLst>
      <p:ext uri="{BB962C8B-B14F-4D97-AF65-F5344CB8AC3E}">
        <p14:creationId xmlns:p14="http://schemas.microsoft.com/office/powerpoint/2010/main" val="1385423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Data Experiment</a:t>
            </a:r>
            <a:endParaRPr lang="en-US" dirty="0"/>
          </a:p>
        </p:txBody>
      </p:sp>
      <p:sp>
        <p:nvSpPr>
          <p:cNvPr id="3" name="Content Placeholder 2"/>
          <p:cNvSpPr>
            <a:spLocks noGrp="1"/>
          </p:cNvSpPr>
          <p:nvPr>
            <p:ph idx="1"/>
          </p:nvPr>
        </p:nvSpPr>
        <p:spPr/>
        <p:txBody>
          <a:bodyPr/>
          <a:lstStyle/>
          <a:p>
            <a:r>
              <a:rPr lang="en-US" dirty="0" smtClean="0"/>
              <a:t>Run initial value routine on real data for K=2,3,4</a:t>
            </a:r>
          </a:p>
          <a:p>
            <a:r>
              <a:rPr lang="en-US" dirty="0" smtClean="0"/>
              <a:t>Generate data from the model using these parameters</a:t>
            </a:r>
          </a:p>
          <a:p>
            <a:r>
              <a:rPr lang="en-US" dirty="0" smtClean="0"/>
              <a:t>Fit models with K’=2,3,4 to the data from true K=2,3,4 distributions in both JAGS (RWM) and Stan (HMC)</a:t>
            </a:r>
          </a:p>
          <a:p>
            <a:r>
              <a:rPr lang="en-US" dirty="0" smtClean="0"/>
              <a:t>Results shown for K=2, K’=2</a:t>
            </a:r>
            <a:endParaRPr lang="en-US"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18</a:t>
            </a:fld>
            <a:endParaRPr lang="en-US"/>
          </a:p>
        </p:txBody>
      </p:sp>
    </p:spTree>
    <p:extLst>
      <p:ext uri="{BB962C8B-B14F-4D97-AF65-F5344CB8AC3E}">
        <p14:creationId xmlns:p14="http://schemas.microsoft.com/office/powerpoint/2010/main" val="3466360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(Mostly K=2, K’=2)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ction="ppaction://hlinkfile"/>
              </a:rPr>
              <a:t>All results</a:t>
            </a:r>
            <a:r>
              <a:rPr lang="en-US" dirty="0" smtClean="0"/>
              <a:t> (</a:t>
            </a:r>
            <a:r>
              <a:rPr lang="en-US" dirty="0" smtClean="0">
                <a:hlinkClick r:id="rId3"/>
              </a:rPr>
              <a:t>http://pluto.coe.fsu.edu/mcmc-hierMM</a:t>
            </a:r>
            <a:r>
              <a:rPr lang="en-US" dirty="0" smtClean="0"/>
              <a:t>)</a:t>
            </a:r>
          </a:p>
          <a:p>
            <a:r>
              <a:rPr lang="en-US" dirty="0" smtClean="0">
                <a:hlinkClick r:id="rId4" action="ppaction://hlinkfile"/>
              </a:rPr>
              <a:t>Deviance/Log Posterior</a:t>
            </a:r>
            <a:r>
              <a:rPr lang="en-US" dirty="0" smtClean="0"/>
              <a:t>—Good Mixing</a:t>
            </a:r>
          </a:p>
          <a:p>
            <a:r>
              <a:rPr lang="en-US" i="1" dirty="0" smtClean="0">
                <a:latin typeface="Symbol" panose="05050102010706020507" pitchFamily="18" charset="2"/>
                <a:hlinkClick r:id="rId5" action="ppaction://hlinkfile"/>
              </a:rPr>
              <a:t>m</a:t>
            </a:r>
            <a:r>
              <a:rPr lang="en-US" i="1" baseline="-25000" dirty="0" smtClean="0">
                <a:hlinkClick r:id="rId5" action="ppaction://hlinkfile"/>
              </a:rPr>
              <a:t>01 </a:t>
            </a:r>
            <a:r>
              <a:rPr lang="en-US" i="1" dirty="0" smtClean="0"/>
              <a:t> </a:t>
            </a:r>
            <a:r>
              <a:rPr lang="en-US" dirty="0" smtClean="0"/>
              <a:t>(average mean of first component)—Slow mixing in JAGS</a:t>
            </a:r>
          </a:p>
          <a:p>
            <a:r>
              <a:rPr lang="en-US" i="1" dirty="0" smtClean="0">
                <a:latin typeface="Symbol" panose="05050102010706020507" pitchFamily="18" charset="2"/>
                <a:hlinkClick r:id="rId6" action="ppaction://hlinkfile"/>
              </a:rPr>
              <a:t>a</a:t>
            </a:r>
            <a:r>
              <a:rPr lang="en-US" i="1" baseline="-25000" dirty="0" smtClean="0">
                <a:hlinkClick r:id="rId6" action="ppaction://hlinkfile"/>
              </a:rPr>
              <a:t>01</a:t>
            </a:r>
            <a:r>
              <a:rPr lang="en-US" dirty="0" smtClean="0"/>
              <a:t> (average probability of first component)—Poor convergence, switching in Stan</a:t>
            </a:r>
          </a:p>
          <a:p>
            <a:r>
              <a:rPr lang="en-US" i="1" dirty="0" smtClean="0">
                <a:latin typeface="Symbol" panose="05050102010706020507" pitchFamily="18" charset="2"/>
                <a:hlinkClick r:id="rId7" action="ppaction://hlinkfile"/>
              </a:rPr>
              <a:t>g</a:t>
            </a:r>
            <a:r>
              <a:rPr lang="en-US" i="1" baseline="-25000" dirty="0" smtClean="0">
                <a:hlinkClick r:id="rId7" action="ppaction://hlinkfile"/>
              </a:rPr>
              <a:t>01</a:t>
            </a:r>
            <a:r>
              <a:rPr lang="en-US" i="1" dirty="0" smtClean="0"/>
              <a:t> </a:t>
            </a:r>
            <a:r>
              <a:rPr lang="en-US" dirty="0" smtClean="0"/>
              <a:t>(</a:t>
            </a:r>
            <a:r>
              <a:rPr lang="en-US" dirty="0" err="1" smtClean="0"/>
              <a:t>s.d.</a:t>
            </a:r>
            <a:r>
              <a:rPr lang="en-US" dirty="0" smtClean="0"/>
              <a:t> of log precisions for first component)—Poor convergence, multiple modes?</a:t>
            </a:r>
            <a:endParaRPr lang="en-US" i="1"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19</a:t>
            </a:fld>
            <a:endParaRPr lang="en-US"/>
          </a:p>
        </p:txBody>
      </p:sp>
    </p:spTree>
    <p:extLst>
      <p:ext uri="{BB962C8B-B14F-4D97-AF65-F5344CB8AC3E}">
        <p14:creationId xmlns:p14="http://schemas.microsoft.com/office/powerpoint/2010/main" val="177175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Basis</a:t>
            </a:r>
            <a:endParaRPr lang="en-US" dirty="0"/>
          </a:p>
        </p:txBody>
      </p:sp>
      <p:sp>
        <p:nvSpPr>
          <p:cNvPr id="3" name="Content Placeholder 2"/>
          <p:cNvSpPr>
            <a:spLocks noGrp="1"/>
          </p:cNvSpPr>
          <p:nvPr>
            <p:ph idx="1"/>
          </p:nvPr>
        </p:nvSpPr>
        <p:spPr/>
        <p:txBody>
          <a:bodyPr/>
          <a:lstStyle/>
          <a:p>
            <a:r>
              <a:rPr lang="en-US" dirty="0" smtClean="0"/>
              <a:t>Multiple cognitive processes involved in writing</a:t>
            </a:r>
          </a:p>
          <a:p>
            <a:r>
              <a:rPr lang="en-US" dirty="0" smtClean="0"/>
              <a:t>Different processes take different amounts of time</a:t>
            </a:r>
          </a:p>
          <a:p>
            <a:pPr lvl="1"/>
            <a:r>
              <a:rPr lang="en-US" dirty="0" smtClean="0"/>
              <a:t>Transcription should be fast</a:t>
            </a:r>
          </a:p>
          <a:p>
            <a:pPr lvl="1"/>
            <a:r>
              <a:rPr lang="en-US" dirty="0" smtClean="0"/>
              <a:t>Planning should be long</a:t>
            </a:r>
          </a:p>
          <a:p>
            <a:r>
              <a:rPr lang="en-US" dirty="0" smtClean="0"/>
              <a:t>Certain event types should be more common than others</a:t>
            </a:r>
            <a:endParaRPr lang="en-US" dirty="0"/>
          </a:p>
        </p:txBody>
      </p:sp>
      <p:sp>
        <p:nvSpPr>
          <p:cNvPr id="4" name="Date Placeholder 3"/>
          <p:cNvSpPr>
            <a:spLocks noGrp="1"/>
          </p:cNvSpPr>
          <p:nvPr>
            <p:ph type="dt" sz="half" idx="10"/>
          </p:nvPr>
        </p:nvSpPr>
        <p:spPr/>
        <p:txBody>
          <a:bodyPr/>
          <a:lstStyle/>
          <a:p>
            <a:r>
              <a:rPr lang="en-US" smtClean="0"/>
              <a:t>BMAW 2014</a:t>
            </a:r>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2</a:t>
            </a:fld>
            <a:endParaRPr lang="en-US"/>
          </a:p>
        </p:txBody>
      </p:sp>
    </p:spTree>
    <p:extLst>
      <p:ext uri="{BB962C8B-B14F-4D97-AF65-F5344CB8AC3E}">
        <p14:creationId xmlns:p14="http://schemas.microsoft.com/office/powerpoint/2010/main" val="1257224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Convergence is still an issue</a:t>
            </a:r>
          </a:p>
          <a:p>
            <a:pPr lvl="1"/>
            <a:r>
              <a:rPr lang="en-US" dirty="0" smtClean="0"/>
              <a:t>MCMC finds multiple modes, where EM (without restarts) typically finds only one</a:t>
            </a:r>
          </a:p>
          <a:p>
            <a:r>
              <a:rPr lang="en-US" dirty="0" smtClean="0"/>
              <a:t>JAGS (RWM) was about 3 times faster than Stan (HMC)</a:t>
            </a:r>
          </a:p>
          <a:p>
            <a:pPr lvl="1"/>
            <a:r>
              <a:rPr lang="en-US" dirty="0" smtClean="0"/>
              <a:t>Monte Carlo se in Stan about 5 times smaller (25 time larger effective sample size)</a:t>
            </a:r>
          </a:p>
          <a:p>
            <a:r>
              <a:rPr lang="en-US" dirty="0" smtClean="0"/>
              <a:t>JAGS is still easier to use than Stan</a:t>
            </a:r>
          </a:p>
          <a:p>
            <a:r>
              <a:rPr lang="en-US" dirty="0" smtClean="0"/>
              <a:t>Could not use WAIC statistic to recover K</a:t>
            </a:r>
          </a:p>
          <a:p>
            <a:pPr lvl="1"/>
            <a:r>
              <a:rPr lang="en-US" dirty="0" smtClean="0"/>
              <a:t>Was the same for K’=2,3,4</a:t>
            </a:r>
          </a:p>
          <a:p>
            <a:pPr marL="0" indent="0">
              <a:buNone/>
            </a:pPr>
            <a:endParaRPr lang="en-US"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20</a:t>
            </a:fld>
            <a:endParaRPr lang="en-US"/>
          </a:p>
        </p:txBody>
      </p:sp>
    </p:spTree>
    <p:extLst>
      <p:ext uri="{BB962C8B-B14F-4D97-AF65-F5344CB8AC3E}">
        <p14:creationId xmlns:p14="http://schemas.microsoft.com/office/powerpoint/2010/main" val="2178962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 for Student Essays</a:t>
            </a:r>
            <a:endParaRPr lang="en-US" dirty="0"/>
          </a:p>
        </p:txBody>
      </p:sp>
      <p:sp>
        <p:nvSpPr>
          <p:cNvPr id="3" name="Content Placeholder 2"/>
          <p:cNvSpPr>
            <a:spLocks noGrp="1"/>
          </p:cNvSpPr>
          <p:nvPr>
            <p:ph idx="1"/>
          </p:nvPr>
        </p:nvSpPr>
        <p:spPr/>
        <p:txBody>
          <a:bodyPr/>
          <a:lstStyle/>
          <a:p>
            <a:r>
              <a:rPr lang="en-US" dirty="0" smtClean="0"/>
              <a:t>Does not seem to recover “rare components”</a:t>
            </a:r>
          </a:p>
          <a:p>
            <a:r>
              <a:rPr lang="en-US" dirty="0" smtClean="0"/>
              <a:t>Does not offer big advantage over simpler no pooling non-hierarchical model</a:t>
            </a:r>
          </a:p>
          <a:p>
            <a:r>
              <a:rPr lang="en-US" dirty="0" smtClean="0"/>
              <a:t>Ignores serial dependence in data</a:t>
            </a:r>
          </a:p>
          <a:p>
            <a:pPr lvl="1"/>
            <a:r>
              <a:rPr lang="en-US" dirty="0" smtClean="0"/>
              <a:t>Hidden Markov model might be better </a:t>
            </a:r>
            <a:r>
              <a:rPr lang="en-US" smtClean="0"/>
              <a:t>than straight mixture</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21</a:t>
            </a:fld>
            <a:endParaRPr lang="en-US"/>
          </a:p>
        </p:txBody>
      </p:sp>
    </p:spTree>
    <p:extLst>
      <p:ext uri="{BB962C8B-B14F-4D97-AF65-F5344CB8AC3E}">
        <p14:creationId xmlns:p14="http://schemas.microsoft.com/office/powerpoint/2010/main" val="2365333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yourself</a:t>
            </a:r>
            <a:endParaRPr lang="en-US" dirty="0"/>
          </a:p>
        </p:txBody>
      </p:sp>
      <p:sp>
        <p:nvSpPr>
          <p:cNvPr id="3" name="Content Placeholder 2"/>
          <p:cNvSpPr>
            <a:spLocks noGrp="1"/>
          </p:cNvSpPr>
          <p:nvPr>
            <p:ph idx="1"/>
          </p:nvPr>
        </p:nvSpPr>
        <p:spPr/>
        <p:txBody>
          <a:bodyPr/>
          <a:lstStyle/>
          <a:p>
            <a:r>
              <a:rPr lang="en-US" smtClean="0">
                <a:hlinkClick r:id="rId2"/>
              </a:rPr>
              <a:t>http://pluto.coe.fsu.edu/mcmc-hierMM/</a:t>
            </a:r>
            <a:r>
              <a:rPr lang="en-US" smtClean="0"/>
              <a:t> </a:t>
            </a:r>
            <a:endParaRPr lang="en-US" dirty="0" smtClean="0"/>
          </a:p>
          <a:p>
            <a:pPr lvl="1"/>
            <a:r>
              <a:rPr lang="en-US" dirty="0" smtClean="0"/>
              <a:t>Complete source code (R, Stan, JAGS) including data generation</a:t>
            </a:r>
          </a:p>
          <a:p>
            <a:pPr lvl="1"/>
            <a:r>
              <a:rPr lang="en-US" dirty="0" smtClean="0"/>
              <a:t>Sample data sets</a:t>
            </a:r>
          </a:p>
          <a:p>
            <a:pPr lvl="1"/>
            <a:r>
              <a:rPr lang="en-US" dirty="0" smtClean="0"/>
              <a:t>Output from all of my test runs, including trace plots for all parameters</a:t>
            </a:r>
          </a:p>
          <a:p>
            <a:pPr lvl="1"/>
            <a:r>
              <a:rPr lang="en-US" dirty="0" smtClean="0"/>
              <a:t>Slides from this talk.</a:t>
            </a:r>
            <a:endParaRPr lang="en-US"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22</a:t>
            </a:fld>
            <a:endParaRPr lang="en-US"/>
          </a:p>
        </p:txBody>
      </p:sp>
    </p:spTree>
    <p:extLst>
      <p:ext uri="{BB962C8B-B14F-4D97-AF65-F5344CB8AC3E}">
        <p14:creationId xmlns:p14="http://schemas.microsoft.com/office/powerpoint/2010/main" val="313042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Multi-Process Model of Writing</a:t>
            </a:r>
            <a:endParaRPr lang="en-US" dirty="0"/>
          </a:p>
        </p:txBody>
      </p:sp>
      <p:pic>
        <p:nvPicPr>
          <p:cNvPr id="6" name="Content Placeholder 5" descr="WritingModel.png"/>
          <p:cNvPicPr>
            <a:picLocks noGrp="1" noChangeAspect="1"/>
          </p:cNvPicPr>
          <p:nvPr>
            <p:ph idx="1"/>
          </p:nvPr>
        </p:nvPicPr>
        <p:blipFill>
          <a:blip r:embed="rId3"/>
          <a:srcRect l="-18234" r="-18234"/>
          <a:stretch>
            <a:fillRect/>
          </a:stretch>
        </p:blipFill>
        <p:spPr>
          <a:xfrm>
            <a:off x="457200" y="1276448"/>
            <a:ext cx="8229600" cy="4525963"/>
          </a:xfrm>
        </p:spPr>
      </p:pic>
      <p:sp>
        <p:nvSpPr>
          <p:cNvPr id="4" name="Date Placeholder 3"/>
          <p:cNvSpPr>
            <a:spLocks noGrp="1"/>
          </p:cNvSpPr>
          <p:nvPr>
            <p:ph type="dt" sz="half" idx="10"/>
          </p:nvPr>
        </p:nvSpPr>
        <p:spPr/>
        <p:txBody>
          <a:bodyPr/>
          <a:lstStyle/>
          <a:p>
            <a:r>
              <a:rPr lang="en-US" smtClean="0"/>
              <a:t>AERA 2011</a:t>
            </a:r>
            <a:endParaRPr lang="en-US"/>
          </a:p>
        </p:txBody>
      </p:sp>
      <p:sp>
        <p:nvSpPr>
          <p:cNvPr id="5" name="Slide Number Placeholder 4"/>
          <p:cNvSpPr>
            <a:spLocks noGrp="1"/>
          </p:cNvSpPr>
          <p:nvPr>
            <p:ph type="sldNum" sz="quarter" idx="12"/>
          </p:nvPr>
        </p:nvSpPr>
        <p:spPr/>
        <p:txBody>
          <a:bodyPr/>
          <a:lstStyle/>
          <a:p>
            <a:fld id="{23CC053B-688A-FE49-9B54-C0E7D709E047}" type="slidenum">
              <a:rPr lang="en-US" smtClean="0"/>
              <a:pPr/>
              <a:t>3</a:t>
            </a:fld>
            <a:endParaRPr lang="en-US"/>
          </a:p>
        </p:txBody>
      </p:sp>
      <p:sp>
        <p:nvSpPr>
          <p:cNvPr id="7" name="TextBox 6"/>
          <p:cNvSpPr txBox="1"/>
          <p:nvPr/>
        </p:nvSpPr>
        <p:spPr>
          <a:xfrm>
            <a:off x="1045918" y="5989465"/>
            <a:ext cx="7640882" cy="366885"/>
          </a:xfrm>
          <a:prstGeom prst="rect">
            <a:avLst/>
          </a:prstGeom>
          <a:noFill/>
        </p:spPr>
        <p:txBody>
          <a:bodyPr wrap="square" rtlCol="0">
            <a:spAutoFit/>
          </a:bodyPr>
          <a:lstStyle/>
          <a:p>
            <a:r>
              <a:rPr lang="en-US" dirty="0" smtClean="0"/>
              <a:t>Deane (2009) Model of writing.</a:t>
            </a:r>
            <a:endParaRPr lang="en-US" dirty="0"/>
          </a:p>
        </p:txBody>
      </p:sp>
    </p:spTree>
    <p:extLst>
      <p:ext uri="{BB962C8B-B14F-4D97-AF65-F5344CB8AC3E}">
        <p14:creationId xmlns:p14="http://schemas.microsoft.com/office/powerpoint/2010/main" val="276817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 Models</a:t>
            </a:r>
            <a:endParaRPr lang="en-US" dirty="0"/>
          </a:p>
        </p:txBody>
      </p:sp>
      <p:pic>
        <p:nvPicPr>
          <p:cNvPr id="6" name="Content Placeholder 5" descr="MixTheory.pdf"/>
          <p:cNvPicPr>
            <a:picLocks noGrp="1" noChangeAspect="1"/>
          </p:cNvPicPr>
          <p:nvPr>
            <p:ph idx="1"/>
          </p:nvPr>
        </p:nvPicPr>
        <p:blipFill>
          <a:blip r:embed="rId3"/>
          <a:srcRect l="-40915" r="-40915"/>
          <a:stretch>
            <a:fillRect/>
          </a:stretch>
        </p:blipFill>
        <p:spPr>
          <a:xfrm>
            <a:off x="-685800" y="914400"/>
            <a:ext cx="10474718" cy="5760720"/>
          </a:xfrm>
        </p:spPr>
      </p:pic>
      <p:sp>
        <p:nvSpPr>
          <p:cNvPr id="4" name="Date Placeholder 3"/>
          <p:cNvSpPr>
            <a:spLocks noGrp="1"/>
          </p:cNvSpPr>
          <p:nvPr>
            <p:ph type="dt" sz="half" idx="10"/>
          </p:nvPr>
        </p:nvSpPr>
        <p:spPr/>
        <p:txBody>
          <a:bodyPr/>
          <a:lstStyle/>
          <a:p>
            <a:r>
              <a:rPr lang="en-US" smtClean="0"/>
              <a:t>BMAW 2014</a:t>
            </a:r>
            <a:endParaRPr lang="en-US"/>
          </a:p>
        </p:txBody>
      </p:sp>
      <p:sp>
        <p:nvSpPr>
          <p:cNvPr id="5" name="Slide Number Placeholder 4"/>
          <p:cNvSpPr>
            <a:spLocks noGrp="1"/>
          </p:cNvSpPr>
          <p:nvPr>
            <p:ph type="sldNum" sz="quarter" idx="12"/>
          </p:nvPr>
        </p:nvSpPr>
        <p:spPr/>
        <p:txBody>
          <a:bodyPr/>
          <a:lstStyle/>
          <a:p>
            <a:fld id="{23CC053B-688A-FE49-9B54-C0E7D709E047}" type="slidenum">
              <a:rPr lang="en-US" smtClean="0"/>
              <a:pPr/>
              <a:t>4</a:t>
            </a:fld>
            <a:endParaRPr lang="en-US"/>
          </a:p>
        </p:txBody>
      </p:sp>
    </p:spTree>
    <p:extLst>
      <p:ext uri="{BB962C8B-B14F-4D97-AF65-F5344CB8AC3E}">
        <p14:creationId xmlns:p14="http://schemas.microsoft.com/office/powerpoint/2010/main" val="570041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390"/>
            <a:ext cx="8229600" cy="1143000"/>
          </a:xfrm>
        </p:spPr>
        <p:txBody>
          <a:bodyPr/>
          <a:lstStyle/>
          <a:p>
            <a:r>
              <a:rPr lang="en-US" dirty="0" smtClean="0"/>
              <a:t>Random Data</a:t>
            </a:r>
            <a:endParaRPr lang="en-US" dirty="0"/>
          </a:p>
        </p:txBody>
      </p:sp>
      <p:pic>
        <p:nvPicPr>
          <p:cNvPr id="6" name="Content Placeholder 5" descr="NormalMixture1.pdf"/>
          <p:cNvPicPr>
            <a:picLocks noGrp="1" noChangeAspect="1"/>
          </p:cNvPicPr>
          <p:nvPr>
            <p:ph idx="1"/>
          </p:nvPr>
        </p:nvPicPr>
        <p:blipFill>
          <a:blip r:embed="rId3"/>
          <a:srcRect l="-40915" r="-40915"/>
          <a:stretch>
            <a:fillRect/>
          </a:stretch>
        </p:blipFill>
        <p:spPr>
          <a:xfrm>
            <a:off x="-685800" y="927228"/>
            <a:ext cx="10474718" cy="5760720"/>
          </a:xfrm>
        </p:spPr>
      </p:pic>
      <p:sp>
        <p:nvSpPr>
          <p:cNvPr id="4" name="Date Placeholder 3"/>
          <p:cNvSpPr>
            <a:spLocks noGrp="1"/>
          </p:cNvSpPr>
          <p:nvPr>
            <p:ph type="dt" sz="half" idx="10"/>
          </p:nvPr>
        </p:nvSpPr>
        <p:spPr/>
        <p:txBody>
          <a:bodyPr/>
          <a:lstStyle/>
          <a:p>
            <a:r>
              <a:rPr lang="en-US" smtClean="0"/>
              <a:t>BMAW 2014</a:t>
            </a:r>
            <a:endParaRPr lang="en-US"/>
          </a:p>
        </p:txBody>
      </p:sp>
      <p:sp>
        <p:nvSpPr>
          <p:cNvPr id="5" name="Slide Number Placeholder 4"/>
          <p:cNvSpPr>
            <a:spLocks noGrp="1"/>
          </p:cNvSpPr>
          <p:nvPr>
            <p:ph type="sldNum" sz="quarter" idx="12"/>
          </p:nvPr>
        </p:nvSpPr>
        <p:spPr/>
        <p:txBody>
          <a:bodyPr/>
          <a:lstStyle/>
          <a:p>
            <a:fld id="{23CC053B-688A-FE49-9B54-C0E7D709E047}" type="slidenum">
              <a:rPr lang="en-US" smtClean="0"/>
              <a:pPr/>
              <a:t>5</a:t>
            </a:fld>
            <a:endParaRPr lang="en-US"/>
          </a:p>
        </p:txBody>
      </p:sp>
    </p:spTree>
    <p:extLst>
      <p:ext uri="{BB962C8B-B14F-4D97-AF65-F5344CB8AC3E}">
        <p14:creationId xmlns:p14="http://schemas.microsoft.com/office/powerpoint/2010/main" val="2368480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54"/>
            <a:ext cx="8229600" cy="1143000"/>
          </a:xfrm>
        </p:spPr>
        <p:txBody>
          <a:bodyPr/>
          <a:lstStyle/>
          <a:p>
            <a:r>
              <a:rPr lang="en-US" dirty="0" smtClean="0"/>
              <a:t>Within-Word Pauses</a:t>
            </a:r>
            <a:endParaRPr lang="en-US" dirty="0"/>
          </a:p>
        </p:txBody>
      </p:sp>
      <p:pic>
        <p:nvPicPr>
          <p:cNvPr id="6" name="Content Placeholder 5" descr="MangoInWordDens.pdf"/>
          <p:cNvPicPr>
            <a:picLocks noGrp="1" noChangeAspect="1"/>
          </p:cNvPicPr>
          <p:nvPr>
            <p:ph idx="1"/>
          </p:nvPr>
        </p:nvPicPr>
        <p:blipFill>
          <a:blip r:embed="rId3"/>
          <a:srcRect l="-40915" r="-40915"/>
          <a:stretch>
            <a:fillRect/>
          </a:stretch>
        </p:blipFill>
        <p:spPr>
          <a:xfrm>
            <a:off x="-685800" y="914399"/>
            <a:ext cx="10474718" cy="5760720"/>
          </a:xfrm>
        </p:spPr>
      </p:pic>
      <p:sp>
        <p:nvSpPr>
          <p:cNvPr id="4" name="Date Placeholder 3"/>
          <p:cNvSpPr>
            <a:spLocks noGrp="1"/>
          </p:cNvSpPr>
          <p:nvPr>
            <p:ph type="dt" sz="half" idx="10"/>
          </p:nvPr>
        </p:nvSpPr>
        <p:spPr/>
        <p:txBody>
          <a:bodyPr/>
          <a:lstStyle/>
          <a:p>
            <a:r>
              <a:rPr lang="en-US" smtClean="0"/>
              <a:t>BMAW 2014</a:t>
            </a:r>
            <a:endParaRPr lang="en-US"/>
          </a:p>
        </p:txBody>
      </p:sp>
      <p:sp>
        <p:nvSpPr>
          <p:cNvPr id="5" name="Slide Number Placeholder 4"/>
          <p:cNvSpPr>
            <a:spLocks noGrp="1"/>
          </p:cNvSpPr>
          <p:nvPr>
            <p:ph type="sldNum" sz="quarter" idx="12"/>
          </p:nvPr>
        </p:nvSpPr>
        <p:spPr/>
        <p:txBody>
          <a:bodyPr/>
          <a:lstStyle/>
          <a:p>
            <a:fld id="{23CC053B-688A-FE49-9B54-C0E7D709E047}" type="slidenum">
              <a:rPr lang="en-US" smtClean="0"/>
              <a:pPr/>
              <a:t>6</a:t>
            </a:fld>
            <a:endParaRPr lang="en-US"/>
          </a:p>
        </p:txBody>
      </p:sp>
    </p:spTree>
    <p:extLst>
      <p:ext uri="{BB962C8B-B14F-4D97-AF65-F5344CB8AC3E}">
        <p14:creationId xmlns:p14="http://schemas.microsoft.com/office/powerpoint/2010/main" val="2261944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 of </a:t>
            </a:r>
            <a:r>
              <a:rPr lang="en-US" dirty="0" err="1" smtClean="0"/>
              <a:t>Lognormals</a:t>
            </a:r>
            <a:endParaRPr lang="en-US" dirty="0"/>
          </a:p>
        </p:txBody>
      </p:sp>
      <p:sp>
        <p:nvSpPr>
          <p:cNvPr id="3" name="Content Placeholder 2"/>
          <p:cNvSpPr>
            <a:spLocks noGrp="1"/>
          </p:cNvSpPr>
          <p:nvPr>
            <p:ph idx="1"/>
          </p:nvPr>
        </p:nvSpPr>
        <p:spPr/>
        <p:txBody>
          <a:bodyPr/>
          <a:lstStyle/>
          <a:p>
            <a:r>
              <a:rPr lang="en-US" dirty="0" smtClean="0"/>
              <a:t>Log Pause Time </a:t>
            </a:r>
            <a:r>
              <a:rPr lang="en-US" i="1" dirty="0" err="1" smtClean="0"/>
              <a:t>Y</a:t>
            </a:r>
            <a:r>
              <a:rPr lang="en-US" i="1" baseline="-25000" dirty="0" err="1" smtClean="0"/>
              <a:t>ij</a:t>
            </a:r>
            <a:r>
              <a:rPr lang="en-US" i="1" dirty="0" smtClean="0"/>
              <a:t> = </a:t>
            </a:r>
            <a:r>
              <a:rPr lang="en-US" dirty="0" smtClean="0"/>
              <a:t>log</a:t>
            </a:r>
            <a:r>
              <a:rPr lang="en-US" i="1" dirty="0" smtClean="0"/>
              <a:t>(</a:t>
            </a:r>
            <a:r>
              <a:rPr lang="en-US" i="1" dirty="0" err="1" smtClean="0"/>
              <a:t>X</a:t>
            </a:r>
            <a:r>
              <a:rPr lang="en-US" i="1" baseline="-25000" dirty="0" err="1" smtClean="0"/>
              <a:t>ij</a:t>
            </a:r>
            <a:r>
              <a:rPr lang="en-US" i="1" dirty="0" smtClean="0"/>
              <a:t>)</a:t>
            </a:r>
          </a:p>
          <a:p>
            <a:pPr lvl="1"/>
            <a:r>
              <a:rPr lang="en-US" dirty="0" smtClean="0"/>
              <a:t>Student (Level-2 unit) </a:t>
            </a:r>
            <a:r>
              <a:rPr lang="en-US" i="1" dirty="0" err="1" smtClean="0"/>
              <a:t>i</a:t>
            </a:r>
            <a:r>
              <a:rPr lang="en-US" i="1" dirty="0" smtClean="0"/>
              <a:t>=1,…,I</a:t>
            </a:r>
          </a:p>
          <a:p>
            <a:pPr lvl="1"/>
            <a:r>
              <a:rPr lang="en-US" dirty="0" smtClean="0"/>
              <a:t>Pause (Level-1 unit) </a:t>
            </a:r>
            <a:r>
              <a:rPr lang="en-US" i="1" dirty="0" smtClean="0"/>
              <a:t>j=1,…,</a:t>
            </a:r>
            <a:r>
              <a:rPr lang="en-US" i="1" dirty="0" err="1" smtClean="0"/>
              <a:t>J</a:t>
            </a:r>
            <a:r>
              <a:rPr lang="en-US" i="1" baseline="-25000" dirty="0" err="1" smtClean="0"/>
              <a:t>i</a:t>
            </a:r>
            <a:endParaRPr lang="en-US" i="1" baseline="-25000" dirty="0" smtClean="0"/>
          </a:p>
          <a:p>
            <a:r>
              <a:rPr lang="en-US" i="1" dirty="0" err="1" smtClean="0"/>
              <a:t>Z</a:t>
            </a:r>
            <a:r>
              <a:rPr lang="en-US" i="1" baseline="-25000" dirty="0" err="1" smtClean="0"/>
              <a:t>ij</a:t>
            </a:r>
            <a:r>
              <a:rPr lang="en-US" i="1" dirty="0" smtClean="0"/>
              <a:t> ~ </a:t>
            </a:r>
            <a:r>
              <a:rPr lang="en-US" dirty="0" smtClean="0"/>
              <a:t>cat(</a:t>
            </a:r>
            <a:r>
              <a:rPr lang="en-US" i="1" dirty="0" smtClean="0">
                <a:latin typeface="Symbol" panose="05050102010706020507" pitchFamily="18" charset="2"/>
              </a:rPr>
              <a:t>p</a:t>
            </a:r>
            <a:r>
              <a:rPr lang="en-US" i="1" baseline="-25000" dirty="0" smtClean="0"/>
              <a:t>i1</a:t>
            </a:r>
            <a:r>
              <a:rPr lang="en-US" i="1" dirty="0" smtClean="0"/>
              <a:t>,…,</a:t>
            </a:r>
            <a:r>
              <a:rPr lang="en-US" i="1" dirty="0" err="1" smtClean="0">
                <a:latin typeface="Symbol" panose="05050102010706020507" pitchFamily="18" charset="2"/>
              </a:rPr>
              <a:t>p</a:t>
            </a:r>
            <a:r>
              <a:rPr lang="en-US" i="1" baseline="-25000" dirty="0" err="1" smtClean="0"/>
              <a:t>iK</a:t>
            </a:r>
            <a:r>
              <a:rPr lang="en-US" i="1" dirty="0" smtClean="0"/>
              <a:t>) </a:t>
            </a:r>
            <a:r>
              <a:rPr lang="en-US" dirty="0" smtClean="0"/>
              <a:t>is an indicator for which of K components the </a:t>
            </a:r>
            <a:r>
              <a:rPr lang="en-US" i="1" dirty="0" err="1" smtClean="0"/>
              <a:t>j</a:t>
            </a:r>
            <a:r>
              <a:rPr lang="en-US" baseline="30000" dirty="0" err="1" smtClean="0"/>
              <a:t>th</a:t>
            </a:r>
            <a:r>
              <a:rPr lang="en-US" dirty="0" smtClean="0"/>
              <a:t> pause for the </a:t>
            </a:r>
            <a:r>
              <a:rPr lang="en-US" i="1" dirty="0" err="1" smtClean="0"/>
              <a:t>i</a:t>
            </a:r>
            <a:r>
              <a:rPr lang="en-US" baseline="30000" dirty="0" err="1" smtClean="0"/>
              <a:t>th</a:t>
            </a:r>
            <a:r>
              <a:rPr lang="en-US" dirty="0" smtClean="0"/>
              <a:t> student is in</a:t>
            </a:r>
          </a:p>
          <a:p>
            <a:r>
              <a:rPr lang="en-US" i="1" dirty="0" err="1" smtClean="0"/>
              <a:t>Y</a:t>
            </a:r>
            <a:r>
              <a:rPr lang="en-US" i="1" baseline="-25000" dirty="0" err="1" smtClean="0"/>
              <a:t>ij</a:t>
            </a:r>
            <a:r>
              <a:rPr lang="en-US" i="1" dirty="0" smtClean="0"/>
              <a:t> | </a:t>
            </a:r>
            <a:r>
              <a:rPr lang="en-US" i="1" dirty="0" err="1" smtClean="0"/>
              <a:t>Z</a:t>
            </a:r>
            <a:r>
              <a:rPr lang="en-US" i="1" baseline="-25000" dirty="0" err="1" smtClean="0"/>
              <a:t>ij</a:t>
            </a:r>
            <a:r>
              <a:rPr lang="en-US" i="1" dirty="0" smtClean="0"/>
              <a:t>= k ~ N(</a:t>
            </a:r>
            <a:r>
              <a:rPr lang="en-US" i="1" dirty="0" err="1" smtClean="0">
                <a:latin typeface="Symbol" panose="05050102010706020507" pitchFamily="18" charset="2"/>
              </a:rPr>
              <a:t>m</a:t>
            </a:r>
            <a:r>
              <a:rPr lang="en-US" i="1" baseline="-25000" dirty="0" err="1" smtClean="0"/>
              <a:t>ik</a:t>
            </a:r>
            <a:r>
              <a:rPr lang="en-US" i="1" dirty="0" err="1" smtClean="0"/>
              <a:t>,</a:t>
            </a:r>
            <a:r>
              <a:rPr lang="en-US" i="1" dirty="0" err="1" smtClean="0">
                <a:latin typeface="Symbol" panose="05050102010706020507" pitchFamily="18" charset="2"/>
              </a:rPr>
              <a:t>t</a:t>
            </a:r>
            <a:r>
              <a:rPr lang="en-US" i="1" baseline="-25000" dirty="0" err="1" smtClean="0"/>
              <a:t>ik</a:t>
            </a:r>
            <a:r>
              <a:rPr lang="en-US" i="1" dirty="0" smtClean="0"/>
              <a:t>)</a:t>
            </a:r>
            <a:endParaRPr lang="en-US" i="1" dirty="0"/>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7</a:t>
            </a:fld>
            <a:endParaRPr lang="en-US"/>
          </a:p>
        </p:txBody>
      </p:sp>
    </p:spTree>
    <p:extLst>
      <p:ext uri="{BB962C8B-B14F-4D97-AF65-F5344CB8AC3E}">
        <p14:creationId xmlns:p14="http://schemas.microsoft.com/office/powerpoint/2010/main" val="3011251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 Model</a:t>
            </a:r>
            <a:endParaRPr lang="en-US" dirty="0"/>
          </a:p>
        </p:txBody>
      </p:sp>
      <p:sp>
        <p:nvSpPr>
          <p:cNvPr id="4" name="Date Placeholder 3"/>
          <p:cNvSpPr>
            <a:spLocks noGrp="1"/>
          </p:cNvSpPr>
          <p:nvPr>
            <p:ph type="dt" sz="half" idx="10"/>
          </p:nvPr>
        </p:nvSpPr>
        <p:spPr/>
        <p:txBody>
          <a:bodyPr/>
          <a:lstStyle/>
          <a:p>
            <a:r>
              <a:rPr lang="en-US" smtClean="0"/>
              <a:t>BMAW 2014</a:t>
            </a:r>
            <a:endParaRPr lang="en-US"/>
          </a:p>
        </p:txBody>
      </p:sp>
      <p:sp>
        <p:nvSpPr>
          <p:cNvPr id="6" name="Slide Number Placeholder 5"/>
          <p:cNvSpPr>
            <a:spLocks noGrp="1"/>
          </p:cNvSpPr>
          <p:nvPr>
            <p:ph type="sldNum" sz="quarter" idx="12"/>
          </p:nvPr>
        </p:nvSpPr>
        <p:spPr/>
        <p:txBody>
          <a:bodyPr/>
          <a:lstStyle/>
          <a:p>
            <a:fld id="{B220D8FB-B203-B741-8802-7F6CBD63AF8C}" type="slidenum">
              <a:rPr lang="en-US" smtClean="0"/>
              <a:pPr/>
              <a:t>8</a:t>
            </a:fld>
            <a:endParaRPr lang="en-US"/>
          </a:p>
        </p:txBody>
      </p:sp>
      <p:sp>
        <p:nvSpPr>
          <p:cNvPr id="7" name="Oval 6"/>
          <p:cNvSpPr/>
          <p:nvPr/>
        </p:nvSpPr>
        <p:spPr>
          <a:xfrm>
            <a:off x="1296365" y="3321933"/>
            <a:ext cx="752355"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Symbol" panose="05050102010706020507" pitchFamily="18" charset="2"/>
              </a:rPr>
              <a:t>p</a:t>
            </a:r>
            <a:r>
              <a:rPr lang="en-US" sz="2400" baseline="-25000" dirty="0" smtClean="0"/>
              <a:t>i</a:t>
            </a:r>
            <a:endParaRPr lang="en-US" sz="2400" dirty="0"/>
          </a:p>
        </p:txBody>
      </p:sp>
      <p:sp>
        <p:nvSpPr>
          <p:cNvPr id="8" name="Oval 7"/>
          <p:cNvSpPr/>
          <p:nvPr/>
        </p:nvSpPr>
        <p:spPr>
          <a:xfrm>
            <a:off x="6265757" y="4292853"/>
            <a:ext cx="841097"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latin typeface="Symbol" panose="05050102010706020507" pitchFamily="18" charset="2"/>
              </a:rPr>
              <a:t>m</a:t>
            </a:r>
            <a:r>
              <a:rPr lang="en-US" sz="2400" baseline="-25000" dirty="0" err="1" smtClean="0"/>
              <a:t>ik</a:t>
            </a:r>
            <a:endParaRPr lang="en-US" sz="2400" dirty="0"/>
          </a:p>
        </p:txBody>
      </p:sp>
      <p:sp>
        <p:nvSpPr>
          <p:cNvPr id="9" name="Oval 8"/>
          <p:cNvSpPr/>
          <p:nvPr/>
        </p:nvSpPr>
        <p:spPr>
          <a:xfrm>
            <a:off x="6240671" y="2847372"/>
            <a:ext cx="841097"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latin typeface="Symbol" panose="05050102010706020507" pitchFamily="18" charset="2"/>
              </a:rPr>
              <a:t>t</a:t>
            </a:r>
            <a:r>
              <a:rPr lang="en-US" sz="2400" baseline="-25000" dirty="0" err="1" smtClean="0"/>
              <a:t>ik</a:t>
            </a:r>
            <a:endParaRPr lang="en-US" sz="2400" dirty="0"/>
          </a:p>
        </p:txBody>
      </p:sp>
      <p:sp>
        <p:nvSpPr>
          <p:cNvPr id="15" name="Oval 14"/>
          <p:cNvSpPr/>
          <p:nvPr/>
        </p:nvSpPr>
        <p:spPr>
          <a:xfrm>
            <a:off x="4525687" y="3505773"/>
            <a:ext cx="1093812"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aseline="30000" dirty="0" smtClean="0"/>
              <a:t>Y*</a:t>
            </a:r>
            <a:r>
              <a:rPr lang="en-US" sz="2400" baseline="30000" dirty="0" err="1" smtClean="0"/>
              <a:t>ijk</a:t>
            </a:r>
            <a:endParaRPr lang="en-US" sz="2400" baseline="30000" dirty="0"/>
          </a:p>
        </p:txBody>
      </p:sp>
      <p:sp>
        <p:nvSpPr>
          <p:cNvPr id="16" name="Oval 15"/>
          <p:cNvSpPr/>
          <p:nvPr/>
        </p:nvSpPr>
        <p:spPr>
          <a:xfrm>
            <a:off x="2426814" y="3321933"/>
            <a:ext cx="1001214" cy="740780"/>
          </a:xfrm>
          <a:prstGeom prst="ellipse">
            <a:avLst/>
          </a:prstGeom>
          <a:gradFill>
            <a:gsLst>
              <a:gs pos="0">
                <a:schemeClr val="tx1"/>
              </a:gs>
              <a:gs pos="100000">
                <a:schemeClr val="tx2">
                  <a:lumMod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Z</a:t>
            </a:r>
            <a:r>
              <a:rPr lang="en-US" sz="2400" baseline="-25000" dirty="0" err="1" smtClean="0"/>
              <a:t>ij</a:t>
            </a:r>
            <a:endParaRPr lang="en-US" sz="2400" dirty="0"/>
          </a:p>
        </p:txBody>
      </p:sp>
      <p:sp>
        <p:nvSpPr>
          <p:cNvPr id="17" name="Oval 16"/>
          <p:cNvSpPr/>
          <p:nvPr/>
        </p:nvSpPr>
        <p:spPr>
          <a:xfrm>
            <a:off x="3249583" y="4522994"/>
            <a:ext cx="1001214" cy="740780"/>
          </a:xfrm>
          <a:prstGeom prst="ellipse">
            <a:avLst/>
          </a:prstGeom>
          <a:gradFill>
            <a:gsLst>
              <a:gs pos="0">
                <a:schemeClr val="tx1"/>
              </a:gs>
              <a:gs pos="100000">
                <a:schemeClr val="tx2">
                  <a:lumMod val="80000"/>
                </a:schemeClr>
              </a:gs>
            </a:gsLst>
          </a:gra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y</a:t>
            </a:r>
            <a:r>
              <a:rPr lang="en-US" sz="2400" baseline="-25000" dirty="0" err="1" smtClean="0"/>
              <a:t>ij</a:t>
            </a:r>
            <a:endParaRPr lang="en-US" sz="2400" dirty="0"/>
          </a:p>
        </p:txBody>
      </p:sp>
      <p:cxnSp>
        <p:nvCxnSpPr>
          <p:cNvPr id="19" name="Straight Arrow Connector 18"/>
          <p:cNvCxnSpPr>
            <a:stCxn id="16" idx="5"/>
            <a:endCxn id="17" idx="0"/>
          </p:cNvCxnSpPr>
          <p:nvPr/>
        </p:nvCxnSpPr>
        <p:spPr>
          <a:xfrm>
            <a:off x="3281404" y="3954228"/>
            <a:ext cx="468786" cy="568766"/>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5" idx="3"/>
            <a:endCxn id="17" idx="0"/>
          </p:cNvCxnSpPr>
          <p:nvPr/>
        </p:nvCxnSpPr>
        <p:spPr>
          <a:xfrm flipH="1">
            <a:off x="3750190" y="4138068"/>
            <a:ext cx="935682" cy="384926"/>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9" idx="2"/>
            <a:endCxn id="15" idx="6"/>
          </p:cNvCxnSpPr>
          <p:nvPr/>
        </p:nvCxnSpPr>
        <p:spPr>
          <a:xfrm flipH="1">
            <a:off x="5619499" y="3217762"/>
            <a:ext cx="621172" cy="658401"/>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8" idx="1"/>
            <a:endCxn id="15" idx="6"/>
          </p:cNvCxnSpPr>
          <p:nvPr/>
        </p:nvCxnSpPr>
        <p:spPr>
          <a:xfrm flipH="1" flipV="1">
            <a:off x="5619499" y="3876163"/>
            <a:ext cx="769434" cy="525175"/>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7" idx="6"/>
            <a:endCxn id="16" idx="2"/>
          </p:cNvCxnSpPr>
          <p:nvPr/>
        </p:nvCxnSpPr>
        <p:spPr>
          <a:xfrm>
            <a:off x="2048720" y="3692323"/>
            <a:ext cx="378094" cy="0"/>
          </a:xfrm>
          <a:prstGeom prst="straightConnector1">
            <a:avLst/>
          </a:prstGeom>
          <a:ln>
            <a:solidFill>
              <a:schemeClr val="tx1"/>
            </a:solidFill>
            <a:tailEnd type="arrow" w="lg" len="lg"/>
          </a:ln>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951054" y="2594658"/>
            <a:ext cx="7579488" cy="3020911"/>
          </a:xfrm>
          <a:prstGeom prst="rect">
            <a:avLst/>
          </a:prstGeom>
          <a:noFill/>
          <a:ln w="25400">
            <a:solidFill>
              <a:schemeClr val="tx1"/>
            </a:solidFill>
          </a:ln>
          <a:effectLst>
            <a:outerShdw blurRad="50800" dist="38100" dir="48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2237766" y="2963119"/>
            <a:ext cx="3692319" cy="2415725"/>
          </a:xfrm>
          <a:prstGeom prst="rect">
            <a:avLst/>
          </a:prstGeom>
          <a:noFill/>
          <a:ln w="25400">
            <a:solidFill>
              <a:srgbClr val="00B050"/>
            </a:solidFill>
          </a:ln>
          <a:effectLst>
            <a:outerShdw blurRad="50800" dist="38100" dir="48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4447127" y="1238491"/>
            <a:ext cx="3692319" cy="5482983"/>
          </a:xfrm>
          <a:prstGeom prst="rect">
            <a:avLst/>
          </a:prstGeom>
          <a:noFill/>
          <a:ln w="25400">
            <a:solidFill>
              <a:srgbClr val="0070C0"/>
            </a:solidFill>
          </a:ln>
          <a:effectLst>
            <a:outerShdw blurRad="50800" dist="38100" dir="48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TextBox 79"/>
          <p:cNvSpPr txBox="1"/>
          <p:nvPr/>
        </p:nvSpPr>
        <p:spPr>
          <a:xfrm>
            <a:off x="951055" y="2662177"/>
            <a:ext cx="1286712" cy="370390"/>
          </a:xfrm>
          <a:prstGeom prst="rect">
            <a:avLst/>
          </a:prstGeom>
          <a:noFill/>
        </p:spPr>
        <p:txBody>
          <a:bodyPr wrap="square" rtlCol="0">
            <a:spAutoFit/>
          </a:bodyPr>
          <a:lstStyle/>
          <a:p>
            <a:r>
              <a:rPr lang="en-US" dirty="0" smtClean="0"/>
              <a:t>Essay </a:t>
            </a:r>
            <a:r>
              <a:rPr lang="en-US" i="1" dirty="0" err="1" smtClean="0"/>
              <a:t>i</a:t>
            </a:r>
            <a:endParaRPr lang="en-US" dirty="0"/>
          </a:p>
        </p:txBody>
      </p:sp>
      <p:sp>
        <p:nvSpPr>
          <p:cNvPr id="81" name="TextBox 80"/>
          <p:cNvSpPr txBox="1"/>
          <p:nvPr/>
        </p:nvSpPr>
        <p:spPr>
          <a:xfrm>
            <a:off x="3124200" y="2999772"/>
            <a:ext cx="1286712" cy="370390"/>
          </a:xfrm>
          <a:prstGeom prst="rect">
            <a:avLst/>
          </a:prstGeom>
          <a:noFill/>
        </p:spPr>
        <p:txBody>
          <a:bodyPr wrap="square" rtlCol="0">
            <a:spAutoFit/>
          </a:bodyPr>
          <a:lstStyle/>
          <a:p>
            <a:r>
              <a:rPr lang="en-US" dirty="0" smtClean="0">
                <a:solidFill>
                  <a:srgbClr val="00B050"/>
                </a:solidFill>
              </a:rPr>
              <a:t>Event </a:t>
            </a:r>
            <a:r>
              <a:rPr lang="en-US" i="1" dirty="0">
                <a:solidFill>
                  <a:srgbClr val="00B050"/>
                </a:solidFill>
              </a:rPr>
              <a:t>j</a:t>
            </a:r>
            <a:endParaRPr lang="en-US" dirty="0">
              <a:solidFill>
                <a:srgbClr val="00B050"/>
              </a:solidFill>
            </a:endParaRPr>
          </a:p>
        </p:txBody>
      </p:sp>
      <p:sp>
        <p:nvSpPr>
          <p:cNvPr id="82" name="TextBox 81"/>
          <p:cNvSpPr txBox="1"/>
          <p:nvPr/>
        </p:nvSpPr>
        <p:spPr>
          <a:xfrm>
            <a:off x="4429236" y="1298294"/>
            <a:ext cx="1590563" cy="369332"/>
          </a:xfrm>
          <a:prstGeom prst="rect">
            <a:avLst/>
          </a:prstGeom>
          <a:noFill/>
        </p:spPr>
        <p:txBody>
          <a:bodyPr wrap="square" rtlCol="0">
            <a:spAutoFit/>
          </a:bodyPr>
          <a:lstStyle/>
          <a:p>
            <a:r>
              <a:rPr lang="en-US" dirty="0" smtClean="0">
                <a:solidFill>
                  <a:srgbClr val="00B050"/>
                </a:solidFill>
              </a:rPr>
              <a:t>Component </a:t>
            </a:r>
            <a:r>
              <a:rPr lang="en-US" i="1" dirty="0" smtClean="0">
                <a:solidFill>
                  <a:srgbClr val="00B050"/>
                </a:solidFill>
              </a:rPr>
              <a:t>k</a:t>
            </a:r>
            <a:endParaRPr lang="en-US" dirty="0">
              <a:solidFill>
                <a:srgbClr val="00B050"/>
              </a:solidFill>
            </a:endParaRPr>
          </a:p>
        </p:txBody>
      </p:sp>
    </p:spTree>
    <p:extLst>
      <p:ext uri="{BB962C8B-B14F-4D97-AF65-F5344CB8AC3E}">
        <p14:creationId xmlns:p14="http://schemas.microsoft.com/office/powerpoint/2010/main" val="3659470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 Model Problems</a:t>
            </a:r>
            <a:endParaRPr lang="en-US" dirty="0"/>
          </a:p>
        </p:txBody>
      </p:sp>
      <p:sp>
        <p:nvSpPr>
          <p:cNvPr id="3" name="Content Placeholder 2"/>
          <p:cNvSpPr>
            <a:spLocks noGrp="1"/>
          </p:cNvSpPr>
          <p:nvPr>
            <p:ph idx="1"/>
          </p:nvPr>
        </p:nvSpPr>
        <p:spPr/>
        <p:txBody>
          <a:bodyPr/>
          <a:lstStyle/>
          <a:p>
            <a:r>
              <a:rPr lang="en-US" dirty="0" smtClean="0"/>
              <a:t>If </a:t>
            </a:r>
            <a:r>
              <a:rPr lang="en-US" i="1" dirty="0" err="1" smtClean="0">
                <a:latin typeface="Symbol" charset="2"/>
                <a:cs typeface="Symbol" charset="2"/>
              </a:rPr>
              <a:t>p</a:t>
            </a:r>
            <a:r>
              <a:rPr lang="en-US" i="1" baseline="-25000" dirty="0" err="1" smtClean="0"/>
              <a:t>ik</a:t>
            </a:r>
            <a:r>
              <a:rPr lang="en-US" i="1" dirty="0" smtClean="0"/>
              <a:t> </a:t>
            </a:r>
            <a:r>
              <a:rPr lang="en-US" dirty="0" smtClean="0"/>
              <a:t>is small for some </a:t>
            </a:r>
            <a:r>
              <a:rPr lang="en-US" i="1" dirty="0" smtClean="0"/>
              <a:t>k</a:t>
            </a:r>
            <a:r>
              <a:rPr lang="en-US" dirty="0" smtClean="0"/>
              <a:t>, then category disappears</a:t>
            </a:r>
          </a:p>
          <a:p>
            <a:r>
              <a:rPr lang="en-US" dirty="0" smtClean="0">
                <a:cs typeface="Symbol" charset="2"/>
              </a:rPr>
              <a:t>If </a:t>
            </a:r>
            <a:r>
              <a:rPr lang="en-US" i="1" dirty="0" err="1" smtClean="0">
                <a:latin typeface="Symbol" charset="2"/>
                <a:cs typeface="Symbol" charset="2"/>
              </a:rPr>
              <a:t>t</a:t>
            </a:r>
            <a:r>
              <a:rPr lang="en-US" i="1" baseline="-25000" dirty="0" err="1" smtClean="0">
                <a:cs typeface="Symbol" charset="2"/>
              </a:rPr>
              <a:t>ik</a:t>
            </a:r>
            <a:r>
              <a:rPr lang="en-US" i="1" dirty="0" smtClean="0">
                <a:cs typeface="Symbol" charset="2"/>
              </a:rPr>
              <a:t> </a:t>
            </a:r>
            <a:r>
              <a:rPr lang="en-US" dirty="0" smtClean="0">
                <a:cs typeface="Symbol" charset="2"/>
              </a:rPr>
              <a:t>is small for some k, then category becomes degenerate</a:t>
            </a:r>
          </a:p>
          <a:p>
            <a:r>
              <a:rPr lang="en-US" dirty="0" smtClean="0">
                <a:cs typeface="Symbol" charset="2"/>
              </a:rPr>
              <a:t>If </a:t>
            </a:r>
            <a:r>
              <a:rPr lang="en-US" i="1" dirty="0" err="1" smtClean="0">
                <a:latin typeface="Symbol" charset="2"/>
                <a:cs typeface="Symbol" charset="2"/>
              </a:rPr>
              <a:t>m</a:t>
            </a:r>
            <a:r>
              <a:rPr lang="en-US" i="1" baseline="-25000" dirty="0" err="1" smtClean="0">
                <a:cs typeface="Symbol" charset="2"/>
              </a:rPr>
              <a:t>ik</a:t>
            </a:r>
            <a:r>
              <a:rPr lang="en-US" i="1" dirty="0" smtClean="0">
                <a:cs typeface="Symbol" charset="2"/>
              </a:rPr>
              <a:t>=</a:t>
            </a:r>
            <a:r>
              <a:rPr lang="en-US" i="1" dirty="0" err="1" smtClean="0">
                <a:latin typeface="Symbol" charset="2"/>
                <a:cs typeface="Symbol" charset="2"/>
              </a:rPr>
              <a:t>m</a:t>
            </a:r>
            <a:r>
              <a:rPr lang="en-US" i="1" baseline="-25000" dirty="0" err="1" smtClean="0">
                <a:cs typeface="Symbol" charset="2"/>
              </a:rPr>
              <a:t>ik</a:t>
            </a:r>
            <a:r>
              <a:rPr lang="en-US" i="1" baseline="-25000" dirty="0" smtClean="0">
                <a:cs typeface="Symbol" charset="2"/>
              </a:rPr>
              <a:t>’</a:t>
            </a:r>
            <a:r>
              <a:rPr lang="en-US" dirty="0" smtClean="0">
                <a:cs typeface="Symbol" charset="2"/>
              </a:rPr>
              <a:t> and </a:t>
            </a:r>
            <a:r>
              <a:rPr lang="en-US" i="1" dirty="0" err="1" smtClean="0">
                <a:latin typeface="Symbol" charset="2"/>
                <a:cs typeface="Symbol" charset="2"/>
              </a:rPr>
              <a:t>t</a:t>
            </a:r>
            <a:r>
              <a:rPr lang="en-US" i="1" baseline="-25000" dirty="0" err="1" smtClean="0">
                <a:cs typeface="Symbol" charset="2"/>
              </a:rPr>
              <a:t>ik</a:t>
            </a:r>
            <a:r>
              <a:rPr lang="en-US" i="1" dirty="0" smtClean="0">
                <a:cs typeface="Symbol" charset="2"/>
              </a:rPr>
              <a:t>=</a:t>
            </a:r>
            <a:r>
              <a:rPr lang="en-US" i="1" dirty="0" err="1" smtClean="0">
                <a:latin typeface="Symbol" charset="2"/>
                <a:cs typeface="Symbol" charset="2"/>
              </a:rPr>
              <a:t>t</a:t>
            </a:r>
            <a:r>
              <a:rPr lang="en-US" i="1" baseline="-25000" dirty="0" err="1" smtClean="0">
                <a:cs typeface="Symbol" charset="2"/>
              </a:rPr>
              <a:t>ik</a:t>
            </a:r>
            <a:r>
              <a:rPr lang="en-US" i="1" baseline="-25000" dirty="0">
                <a:cs typeface="Symbol" charset="2"/>
              </a:rPr>
              <a:t>’</a:t>
            </a:r>
            <a:r>
              <a:rPr lang="en-US" dirty="0">
                <a:cs typeface="Symbol" charset="2"/>
              </a:rPr>
              <a:t> </a:t>
            </a:r>
            <a:r>
              <a:rPr lang="en-US" dirty="0" smtClean="0">
                <a:cs typeface="Symbol" charset="2"/>
              </a:rPr>
              <a:t>then really only have K-1 categories</a:t>
            </a:r>
            <a:endParaRPr lang="en-US" dirty="0">
              <a:cs typeface="Symbol" charset="2"/>
            </a:endParaRPr>
          </a:p>
        </p:txBody>
      </p:sp>
      <p:sp>
        <p:nvSpPr>
          <p:cNvPr id="4" name="Date Placeholder 3"/>
          <p:cNvSpPr>
            <a:spLocks noGrp="1"/>
          </p:cNvSpPr>
          <p:nvPr>
            <p:ph type="dt" sz="half" idx="10"/>
          </p:nvPr>
        </p:nvSpPr>
        <p:spPr/>
        <p:txBody>
          <a:bodyPr/>
          <a:lstStyle/>
          <a:p>
            <a:r>
              <a:rPr lang="en-US" smtClean="0"/>
              <a:t>BMAW 2014</a:t>
            </a:r>
            <a:endParaRPr lang="en-US" dirty="0"/>
          </a:p>
        </p:txBody>
      </p:sp>
      <p:sp>
        <p:nvSpPr>
          <p:cNvPr id="5" name="Slide Number Placeholder 4"/>
          <p:cNvSpPr>
            <a:spLocks noGrp="1"/>
          </p:cNvSpPr>
          <p:nvPr>
            <p:ph type="sldNum" sz="quarter" idx="12"/>
          </p:nvPr>
        </p:nvSpPr>
        <p:spPr/>
        <p:txBody>
          <a:bodyPr/>
          <a:lstStyle/>
          <a:p>
            <a:fld id="{B220D8FB-B203-B741-8802-7F6CBD63AF8C}" type="slidenum">
              <a:rPr lang="en-US" smtClean="0"/>
              <a:pPr/>
              <a:t>9</a:t>
            </a:fld>
            <a:endParaRPr lang="en-US"/>
          </a:p>
        </p:txBody>
      </p:sp>
    </p:spTree>
    <p:extLst>
      <p:ext uri="{BB962C8B-B14F-4D97-AF65-F5344CB8AC3E}">
        <p14:creationId xmlns:p14="http://schemas.microsoft.com/office/powerpoint/2010/main" val="38843913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Office Theme">
  <a:themeElements>
    <a:clrScheme name="FSU">
      <a:dk1>
        <a:srgbClr val="6E1410"/>
      </a:dk1>
      <a:lt1>
        <a:srgbClr val="FF9F00"/>
      </a:lt1>
      <a:dk2>
        <a:srgbClr val="6E1410"/>
      </a:dk2>
      <a:lt2>
        <a:srgbClr val="FF9F00"/>
      </a:lt2>
      <a:accent1>
        <a:srgbClr val="4F81BD"/>
      </a:accent1>
      <a:accent2>
        <a:srgbClr val="C0504D"/>
      </a:accent2>
      <a:accent3>
        <a:srgbClr val="9BBB59"/>
      </a:accent3>
      <a:accent4>
        <a:srgbClr val="8064A2"/>
      </a:accent4>
      <a:accent5>
        <a:srgbClr val="D79D12"/>
      </a:accent5>
      <a:accent6>
        <a:srgbClr val="6E1410"/>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7955</TotalTime>
  <Words>1342</Words>
  <Application>Microsoft Office PowerPoint</Application>
  <PresentationFormat>On-screen Show (4:3)</PresentationFormat>
  <Paragraphs>194</Paragraphs>
  <Slides>22</Slides>
  <Notes>5</Notes>
  <HiddenSlides>1</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22</vt:i4>
      </vt:variant>
    </vt:vector>
  </HeadingPairs>
  <TitlesOfParts>
    <vt:vector size="26" baseType="lpstr">
      <vt:lpstr>Office Theme</vt:lpstr>
      <vt:lpstr>2_Office Theme</vt:lpstr>
      <vt:lpstr>1_Office Theme</vt:lpstr>
      <vt:lpstr>Equation</vt:lpstr>
      <vt:lpstr>A Comparison of Two MCMC Algorithms for Hierarchical Mixture Models</vt:lpstr>
      <vt:lpstr>Cognitive Basis</vt:lpstr>
      <vt:lpstr>Multi-Process Model of Writing</vt:lpstr>
      <vt:lpstr>Mixture Models</vt:lpstr>
      <vt:lpstr>Random Data</vt:lpstr>
      <vt:lpstr>Within-Word Pauses</vt:lpstr>
      <vt:lpstr>Mixture of Lognormals</vt:lpstr>
      <vt:lpstr>Mixture Model</vt:lpstr>
      <vt:lpstr>Mixture Model Problems</vt:lpstr>
      <vt:lpstr>Labeling Components</vt:lpstr>
      <vt:lpstr>Flittering short series</vt:lpstr>
      <vt:lpstr>Key Question</vt:lpstr>
      <vt:lpstr>Hierarchical Mixture Model</vt:lpstr>
      <vt:lpstr>Problems with hierarchical models</vt:lpstr>
      <vt:lpstr>Two MCMC packages</vt:lpstr>
      <vt:lpstr>Add redundant parameters to make MCMC faster</vt:lpstr>
      <vt:lpstr>Initial Values</vt:lpstr>
      <vt:lpstr>Simulated Data Experiment</vt:lpstr>
      <vt:lpstr>Results (Mostly K=2, K’=2)</vt:lpstr>
      <vt:lpstr>Other Results</vt:lpstr>
      <vt:lpstr>Implication for Student Essays</vt:lpstr>
      <vt:lpstr>Try it yourself</vt:lpstr>
    </vt:vector>
  </TitlesOfParts>
  <Company>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 and Quasi-utilities for Classification</dc:title>
  <dc:creator>Russell Almond</dc:creator>
  <cp:lastModifiedBy>Russell Almond</cp:lastModifiedBy>
  <cp:revision>148</cp:revision>
  <dcterms:created xsi:type="dcterms:W3CDTF">2014-03-27T17:27:51Z</dcterms:created>
  <dcterms:modified xsi:type="dcterms:W3CDTF">2014-07-23T15:00:31Z</dcterms:modified>
</cp:coreProperties>
</file>