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 id="2147483672" r:id="rId3"/>
  </p:sldMasterIdLst>
  <p:notesMasterIdLst>
    <p:notesMasterId r:id="rId23"/>
  </p:notesMasterIdLst>
  <p:handoutMasterIdLst>
    <p:handoutMasterId r:id="rId24"/>
  </p:handoutMasterIdLst>
  <p:sldIdLst>
    <p:sldId id="268" r:id="rId4"/>
    <p:sldId id="313" r:id="rId5"/>
    <p:sldId id="314" r:id="rId6"/>
    <p:sldId id="315" r:id="rId7"/>
    <p:sldId id="299" r:id="rId8"/>
    <p:sldId id="300" r:id="rId9"/>
    <p:sldId id="301" r:id="rId10"/>
    <p:sldId id="302" r:id="rId11"/>
    <p:sldId id="303" r:id="rId12"/>
    <p:sldId id="306" r:id="rId13"/>
    <p:sldId id="317" r:id="rId14"/>
    <p:sldId id="318" r:id="rId15"/>
    <p:sldId id="319" r:id="rId16"/>
    <p:sldId id="308" r:id="rId17"/>
    <p:sldId id="310" r:id="rId18"/>
    <p:sldId id="311" r:id="rId19"/>
    <p:sldId id="312" r:id="rId20"/>
    <p:sldId id="320" r:id="rId21"/>
    <p:sldId id="29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92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oon Jeon KIm" initials="YJ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clrMru>
    <a:srgbClr val="621D16"/>
    <a:srgbClr val="F3972D"/>
    <a:srgbClr val="F1A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01" autoAdjust="0"/>
    <p:restoredTop sz="67140" autoAdjust="0"/>
  </p:normalViewPr>
  <p:slideViewPr>
    <p:cSldViewPr snapToGrid="0" snapToObjects="1" showGuides="1">
      <p:cViewPr varScale="1">
        <p:scale>
          <a:sx n="49" d="100"/>
          <a:sy n="49" d="100"/>
        </p:scale>
        <p:origin x="-773" y="-82"/>
      </p:cViewPr>
      <p:guideLst>
        <p:guide orient="horz" pos="2160"/>
        <p:guide pos="29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E7B37E-960C-BF43-B569-499592E2B443}" type="datetimeFigureOut">
              <a:rPr lang="en-US" smtClean="0"/>
              <a:pPr/>
              <a:t>2013-07-10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5A66E9-BC44-A04E-A0ED-F3E25E5CFAC4}" type="slidenum">
              <a:rPr lang="en-US" smtClean="0"/>
              <a:pPr/>
              <a:t>‹#›</a:t>
            </a:fld>
            <a:endParaRPr lang="en-US"/>
          </a:p>
        </p:txBody>
      </p:sp>
    </p:spTree>
    <p:extLst>
      <p:ext uri="{BB962C8B-B14F-4D97-AF65-F5344CB8AC3E}">
        <p14:creationId xmlns:p14="http://schemas.microsoft.com/office/powerpoint/2010/main" val="10967089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409C6-7328-B940-A5B4-BFAC7904AE63}" type="datetimeFigureOut">
              <a:rPr lang="en-US" smtClean="0"/>
              <a:pPr/>
              <a:t>2013-07-10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88EB96-0A7C-CD40-A628-243A59802F59}" type="slidenum">
              <a:rPr lang="en-US" smtClean="0"/>
              <a:pPr/>
              <a:t>‹#›</a:t>
            </a:fld>
            <a:endParaRPr lang="en-US"/>
          </a:p>
        </p:txBody>
      </p:sp>
    </p:spTree>
    <p:extLst>
      <p:ext uri="{BB962C8B-B14F-4D97-AF65-F5344CB8AC3E}">
        <p14:creationId xmlns:p14="http://schemas.microsoft.com/office/powerpoint/2010/main" val="24335215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88EB96-0A7C-CD40-A628-243A59802F59}" type="slidenum">
              <a:rPr lang="en-US" smtClean="0"/>
              <a:pPr/>
              <a:t>1</a:t>
            </a:fld>
            <a:endParaRPr lang="en-US"/>
          </a:p>
        </p:txBody>
      </p:sp>
    </p:spTree>
    <p:extLst>
      <p:ext uri="{BB962C8B-B14F-4D97-AF65-F5344CB8AC3E}">
        <p14:creationId xmlns:p14="http://schemas.microsoft.com/office/powerpoint/2010/main" val="799670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88EB96-0A7C-CD40-A628-243A59802F59}" type="slidenum">
              <a:rPr lang="en-US" smtClean="0"/>
              <a:pPr/>
              <a:t>14</a:t>
            </a:fld>
            <a:endParaRPr lang="en-US"/>
          </a:p>
        </p:txBody>
      </p:sp>
    </p:spTree>
    <p:extLst>
      <p:ext uri="{BB962C8B-B14F-4D97-AF65-F5344CB8AC3E}">
        <p14:creationId xmlns:p14="http://schemas.microsoft.com/office/powerpoint/2010/main" val="2064863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fairly typical</a:t>
            </a:r>
            <a:r>
              <a:rPr lang="en-US" baseline="0" dirty="0" smtClean="0"/>
              <a:t> pattern of a low performer.  Mostly negative evidence with lots of slow declines.  Not many levels completed.</a:t>
            </a:r>
          </a:p>
          <a:p>
            <a:endParaRPr lang="en-US" baseline="0" dirty="0" smtClean="0"/>
          </a:p>
          <a:p>
            <a:r>
              <a:rPr lang="en-US" baseline="0" dirty="0" smtClean="0"/>
              <a:t>Note:  This person is puzzling because they scored well on the physics pre/posttest but did not do well in the game.</a:t>
            </a:r>
            <a:endParaRPr lang="en-US" dirty="0"/>
          </a:p>
        </p:txBody>
      </p:sp>
      <p:sp>
        <p:nvSpPr>
          <p:cNvPr id="4" name="Slide Number Placeholder 3"/>
          <p:cNvSpPr>
            <a:spLocks noGrp="1"/>
          </p:cNvSpPr>
          <p:nvPr>
            <p:ph type="sldNum" sz="quarter" idx="10"/>
          </p:nvPr>
        </p:nvSpPr>
        <p:spPr/>
        <p:txBody>
          <a:bodyPr/>
          <a:lstStyle/>
          <a:p>
            <a:fld id="{E388EB96-0A7C-CD40-A628-243A59802F59}" type="slidenum">
              <a:rPr lang="en-US" smtClean="0"/>
              <a:pPr/>
              <a:t>15</a:t>
            </a:fld>
            <a:endParaRPr lang="en-US"/>
          </a:p>
        </p:txBody>
      </p:sp>
    </p:spTree>
    <p:extLst>
      <p:ext uri="{BB962C8B-B14F-4D97-AF65-F5344CB8AC3E}">
        <p14:creationId xmlns:p14="http://schemas.microsoft.com/office/powerpoint/2010/main" val="1804213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Fairly typical strong performer.  Lots of positive evidence, with some occasional no/low</a:t>
            </a:r>
            <a:r>
              <a:rPr lang="en-US" baseline="0" dirty="0" smtClean="0"/>
              <a:t> evidence.  Lots of gold trophies.  </a:t>
            </a:r>
          </a:p>
          <a:p>
            <a:endParaRPr lang="en-US" baseline="0" dirty="0" smtClean="0"/>
          </a:p>
          <a:p>
            <a:r>
              <a:rPr lang="en-US" baseline="0" dirty="0" smtClean="0"/>
              <a:t>Again, this is a puzzling case as this person scored low on the pre/post-test.</a:t>
            </a:r>
            <a:endParaRPr lang="en-US" dirty="0"/>
          </a:p>
        </p:txBody>
      </p:sp>
      <p:sp>
        <p:nvSpPr>
          <p:cNvPr id="4" name="Slide Number Placeholder 3"/>
          <p:cNvSpPr>
            <a:spLocks noGrp="1"/>
          </p:cNvSpPr>
          <p:nvPr>
            <p:ph type="sldNum" sz="quarter" idx="10"/>
          </p:nvPr>
        </p:nvSpPr>
        <p:spPr/>
        <p:txBody>
          <a:bodyPr/>
          <a:lstStyle/>
          <a:p>
            <a:fld id="{E388EB96-0A7C-CD40-A628-243A59802F59}" type="slidenum">
              <a:rPr lang="en-US" smtClean="0"/>
              <a:pPr/>
              <a:t>16</a:t>
            </a:fld>
            <a:endParaRPr lang="en-US"/>
          </a:p>
        </p:txBody>
      </p:sp>
    </p:spTree>
    <p:extLst>
      <p:ext uri="{BB962C8B-B14F-4D97-AF65-F5344CB8AC3E}">
        <p14:creationId xmlns:p14="http://schemas.microsoft.com/office/powerpoint/2010/main" val="3908507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case is showing some anomalous patterns.  While performance is mostly going down, there are some occasional successes which cause big jumps in the scores.  These seem to be associated with silver trophies.</a:t>
            </a:r>
          </a:p>
          <a:p>
            <a:endParaRPr lang="en-US" baseline="0" dirty="0" smtClean="0"/>
          </a:p>
          <a:p>
            <a:r>
              <a:rPr lang="en-US" baseline="0" dirty="0" smtClean="0"/>
              <a:t>Next steps would be to view the replays for these levels and see if we can figure out what is going on.</a:t>
            </a:r>
          </a:p>
        </p:txBody>
      </p:sp>
      <p:sp>
        <p:nvSpPr>
          <p:cNvPr id="4" name="Slide Number Placeholder 3"/>
          <p:cNvSpPr>
            <a:spLocks noGrp="1"/>
          </p:cNvSpPr>
          <p:nvPr>
            <p:ph type="sldNum" sz="quarter" idx="10"/>
          </p:nvPr>
        </p:nvSpPr>
        <p:spPr/>
        <p:txBody>
          <a:bodyPr/>
          <a:lstStyle/>
          <a:p>
            <a:fld id="{E388EB96-0A7C-CD40-A628-243A59802F59}" type="slidenum">
              <a:rPr lang="en-US" smtClean="0"/>
              <a:pPr/>
              <a:t>17</a:t>
            </a:fld>
            <a:endParaRPr lang="en-US"/>
          </a:p>
        </p:txBody>
      </p:sp>
    </p:spTree>
    <p:extLst>
      <p:ext uri="{BB962C8B-B14F-4D97-AF65-F5344CB8AC3E}">
        <p14:creationId xmlns:p14="http://schemas.microsoft.com/office/powerpoint/2010/main" val="4234620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88EB96-0A7C-CD40-A628-243A59802F59}" type="slidenum">
              <a:rPr lang="en-US" smtClean="0"/>
              <a:pPr/>
              <a:t>19</a:t>
            </a:fld>
            <a:endParaRPr lang="en-US"/>
          </a:p>
        </p:txBody>
      </p:sp>
    </p:spTree>
    <p:extLst>
      <p:ext uri="{BB962C8B-B14F-4D97-AF65-F5344CB8AC3E}">
        <p14:creationId xmlns:p14="http://schemas.microsoft.com/office/powerpoint/2010/main" val="3428036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88EB96-0A7C-CD40-A628-243A59802F59}" type="slidenum">
              <a:rPr lang="en-US" smtClean="0"/>
              <a:pPr/>
              <a:t>3</a:t>
            </a:fld>
            <a:endParaRPr lang="en-US"/>
          </a:p>
        </p:txBody>
      </p:sp>
    </p:spTree>
    <p:extLst>
      <p:ext uri="{BB962C8B-B14F-4D97-AF65-F5344CB8AC3E}">
        <p14:creationId xmlns:p14="http://schemas.microsoft.com/office/powerpoint/2010/main" val="2435550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88EB96-0A7C-CD40-A628-243A59802F59}" type="slidenum">
              <a:rPr lang="en-US" smtClean="0"/>
              <a:pPr/>
              <a:t>5</a:t>
            </a:fld>
            <a:endParaRPr lang="en-US"/>
          </a:p>
        </p:txBody>
      </p:sp>
    </p:spTree>
    <p:extLst>
      <p:ext uri="{BB962C8B-B14F-4D97-AF65-F5344CB8AC3E}">
        <p14:creationId xmlns:p14="http://schemas.microsoft.com/office/powerpoint/2010/main" val="3458624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88EB96-0A7C-CD40-A628-243A59802F59}" type="slidenum">
              <a:rPr lang="en-US" smtClean="0"/>
              <a:pPr/>
              <a:t>6</a:t>
            </a:fld>
            <a:endParaRPr lang="en-US"/>
          </a:p>
        </p:txBody>
      </p:sp>
    </p:spTree>
    <p:extLst>
      <p:ext uri="{BB962C8B-B14F-4D97-AF65-F5344CB8AC3E}">
        <p14:creationId xmlns:p14="http://schemas.microsoft.com/office/powerpoint/2010/main" val="1146723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88EB96-0A7C-CD40-A628-243A59802F59}" type="slidenum">
              <a:rPr lang="en-US" smtClean="0"/>
              <a:pPr/>
              <a:t>7</a:t>
            </a:fld>
            <a:endParaRPr lang="en-US"/>
          </a:p>
        </p:txBody>
      </p:sp>
    </p:spTree>
    <p:extLst>
      <p:ext uri="{BB962C8B-B14F-4D97-AF65-F5344CB8AC3E}">
        <p14:creationId xmlns:p14="http://schemas.microsoft.com/office/powerpoint/2010/main" val="1099332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88EB96-0A7C-CD40-A628-243A59802F59}" type="slidenum">
              <a:rPr lang="en-US" smtClean="0"/>
              <a:pPr/>
              <a:t>8</a:t>
            </a:fld>
            <a:endParaRPr lang="en-US"/>
          </a:p>
        </p:txBody>
      </p:sp>
    </p:spTree>
    <p:extLst>
      <p:ext uri="{BB962C8B-B14F-4D97-AF65-F5344CB8AC3E}">
        <p14:creationId xmlns:p14="http://schemas.microsoft.com/office/powerpoint/2010/main" val="3892742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88EB96-0A7C-CD40-A628-243A59802F59}" type="slidenum">
              <a:rPr lang="en-US" smtClean="0"/>
              <a:pPr/>
              <a:t>9</a:t>
            </a:fld>
            <a:endParaRPr lang="en-US"/>
          </a:p>
        </p:txBody>
      </p:sp>
    </p:spTree>
    <p:extLst>
      <p:ext uri="{BB962C8B-B14F-4D97-AF65-F5344CB8AC3E}">
        <p14:creationId xmlns:p14="http://schemas.microsoft.com/office/powerpoint/2010/main" val="3318856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88EB96-0A7C-CD40-A628-243A59802F59}" type="slidenum">
              <a:rPr lang="en-US" smtClean="0"/>
              <a:pPr/>
              <a:t>10</a:t>
            </a:fld>
            <a:endParaRPr lang="en-US"/>
          </a:p>
        </p:txBody>
      </p:sp>
    </p:spTree>
    <p:extLst>
      <p:ext uri="{BB962C8B-B14F-4D97-AF65-F5344CB8AC3E}">
        <p14:creationId xmlns:p14="http://schemas.microsoft.com/office/powerpoint/2010/main" val="1426251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dt" sz="quarter" idx="1"/>
          </p:nvPr>
        </p:nvSpPr>
        <p:spPr>
          <a:noFill/>
        </p:spPr>
        <p:txBody>
          <a:bodyPr/>
          <a:lstStyle>
            <a:lvl1pPr defTabSz="914485" eaLnBrk="0" hangingPunct="0">
              <a:defRPr sz="2300">
                <a:solidFill>
                  <a:schemeClr val="tx1"/>
                </a:solidFill>
                <a:latin typeface="Times New Roman" pitchFamily="1" charset="0"/>
              </a:defRPr>
            </a:lvl1pPr>
            <a:lvl2pPr marL="702756" indent="-270291" defTabSz="914485" eaLnBrk="0" hangingPunct="0">
              <a:defRPr sz="2300">
                <a:solidFill>
                  <a:schemeClr val="tx1"/>
                </a:solidFill>
                <a:latin typeface="Times New Roman" pitchFamily="1" charset="0"/>
              </a:defRPr>
            </a:lvl2pPr>
            <a:lvl3pPr marL="1081164" indent="-216233" defTabSz="914485" eaLnBrk="0" hangingPunct="0">
              <a:defRPr sz="2300">
                <a:solidFill>
                  <a:schemeClr val="tx1"/>
                </a:solidFill>
                <a:latin typeface="Times New Roman" pitchFamily="1" charset="0"/>
              </a:defRPr>
            </a:lvl3pPr>
            <a:lvl4pPr marL="1513629" indent="-216233" defTabSz="914485" eaLnBrk="0" hangingPunct="0">
              <a:defRPr sz="2300">
                <a:solidFill>
                  <a:schemeClr val="tx1"/>
                </a:solidFill>
                <a:latin typeface="Times New Roman" pitchFamily="1" charset="0"/>
              </a:defRPr>
            </a:lvl4pPr>
            <a:lvl5pPr marL="1946095" indent="-216233" defTabSz="914485" eaLnBrk="0" hangingPunct="0">
              <a:defRPr sz="2300">
                <a:solidFill>
                  <a:schemeClr val="tx1"/>
                </a:solidFill>
                <a:latin typeface="Times New Roman" pitchFamily="1" charset="0"/>
              </a:defRPr>
            </a:lvl5pPr>
            <a:lvl6pPr marL="2378560" indent="-216233" defTabSz="914485" eaLnBrk="0" fontAlgn="base" hangingPunct="0">
              <a:spcBef>
                <a:spcPct val="0"/>
              </a:spcBef>
              <a:spcAft>
                <a:spcPct val="0"/>
              </a:spcAft>
              <a:defRPr sz="2300">
                <a:solidFill>
                  <a:schemeClr val="tx1"/>
                </a:solidFill>
                <a:latin typeface="Times New Roman" pitchFamily="1" charset="0"/>
              </a:defRPr>
            </a:lvl6pPr>
            <a:lvl7pPr marL="2811026" indent="-216233" defTabSz="914485" eaLnBrk="0" fontAlgn="base" hangingPunct="0">
              <a:spcBef>
                <a:spcPct val="0"/>
              </a:spcBef>
              <a:spcAft>
                <a:spcPct val="0"/>
              </a:spcAft>
              <a:defRPr sz="2300">
                <a:solidFill>
                  <a:schemeClr val="tx1"/>
                </a:solidFill>
                <a:latin typeface="Times New Roman" pitchFamily="1" charset="0"/>
              </a:defRPr>
            </a:lvl7pPr>
            <a:lvl8pPr marL="3243491" indent="-216233" defTabSz="914485" eaLnBrk="0" fontAlgn="base" hangingPunct="0">
              <a:spcBef>
                <a:spcPct val="0"/>
              </a:spcBef>
              <a:spcAft>
                <a:spcPct val="0"/>
              </a:spcAft>
              <a:defRPr sz="2300">
                <a:solidFill>
                  <a:schemeClr val="tx1"/>
                </a:solidFill>
                <a:latin typeface="Times New Roman" pitchFamily="1" charset="0"/>
              </a:defRPr>
            </a:lvl8pPr>
            <a:lvl9pPr marL="3675957" indent="-216233" defTabSz="914485" eaLnBrk="0" fontAlgn="base" hangingPunct="0">
              <a:spcBef>
                <a:spcPct val="0"/>
              </a:spcBef>
              <a:spcAft>
                <a:spcPct val="0"/>
              </a:spcAft>
              <a:defRPr sz="2300">
                <a:solidFill>
                  <a:schemeClr val="tx1"/>
                </a:solidFill>
                <a:latin typeface="Times New Roman" pitchFamily="1" charset="0"/>
              </a:defRPr>
            </a:lvl9pPr>
          </a:lstStyle>
          <a:p>
            <a:pPr eaLnBrk="1" hangingPunct="1"/>
            <a:r>
              <a:rPr lang="en-US" sz="1100"/>
              <a:t>April, 2014</a:t>
            </a:r>
          </a:p>
        </p:txBody>
      </p:sp>
      <p:sp>
        <p:nvSpPr>
          <p:cNvPr id="108547" name="Rectangle 6"/>
          <p:cNvSpPr>
            <a:spLocks noGrp="1" noChangeArrowheads="1"/>
          </p:cNvSpPr>
          <p:nvPr>
            <p:ph type="ftr" sz="quarter" idx="4"/>
          </p:nvPr>
        </p:nvSpPr>
        <p:spPr>
          <a:noFill/>
        </p:spPr>
        <p:txBody>
          <a:bodyPr/>
          <a:lstStyle>
            <a:lvl1pPr defTabSz="914485" eaLnBrk="0" hangingPunct="0">
              <a:defRPr sz="2300">
                <a:solidFill>
                  <a:schemeClr val="tx1"/>
                </a:solidFill>
                <a:latin typeface="Times New Roman" pitchFamily="1" charset="0"/>
              </a:defRPr>
            </a:lvl1pPr>
            <a:lvl2pPr marL="702756" indent="-270291" defTabSz="914485" eaLnBrk="0" hangingPunct="0">
              <a:defRPr sz="2300">
                <a:solidFill>
                  <a:schemeClr val="tx1"/>
                </a:solidFill>
                <a:latin typeface="Times New Roman" pitchFamily="1" charset="0"/>
              </a:defRPr>
            </a:lvl2pPr>
            <a:lvl3pPr marL="1081164" indent="-216233" defTabSz="914485" eaLnBrk="0" hangingPunct="0">
              <a:defRPr sz="2300">
                <a:solidFill>
                  <a:schemeClr val="tx1"/>
                </a:solidFill>
                <a:latin typeface="Times New Roman" pitchFamily="1" charset="0"/>
              </a:defRPr>
            </a:lvl3pPr>
            <a:lvl4pPr marL="1513629" indent="-216233" defTabSz="914485" eaLnBrk="0" hangingPunct="0">
              <a:defRPr sz="2300">
                <a:solidFill>
                  <a:schemeClr val="tx1"/>
                </a:solidFill>
                <a:latin typeface="Times New Roman" pitchFamily="1" charset="0"/>
              </a:defRPr>
            </a:lvl4pPr>
            <a:lvl5pPr marL="1946095" indent="-216233" defTabSz="914485" eaLnBrk="0" hangingPunct="0">
              <a:defRPr sz="2300">
                <a:solidFill>
                  <a:schemeClr val="tx1"/>
                </a:solidFill>
                <a:latin typeface="Times New Roman" pitchFamily="1" charset="0"/>
              </a:defRPr>
            </a:lvl5pPr>
            <a:lvl6pPr marL="2378560" indent="-216233" defTabSz="914485" eaLnBrk="0" fontAlgn="base" hangingPunct="0">
              <a:spcBef>
                <a:spcPct val="0"/>
              </a:spcBef>
              <a:spcAft>
                <a:spcPct val="0"/>
              </a:spcAft>
              <a:defRPr sz="2300">
                <a:solidFill>
                  <a:schemeClr val="tx1"/>
                </a:solidFill>
                <a:latin typeface="Times New Roman" pitchFamily="1" charset="0"/>
              </a:defRPr>
            </a:lvl6pPr>
            <a:lvl7pPr marL="2811026" indent="-216233" defTabSz="914485" eaLnBrk="0" fontAlgn="base" hangingPunct="0">
              <a:spcBef>
                <a:spcPct val="0"/>
              </a:spcBef>
              <a:spcAft>
                <a:spcPct val="0"/>
              </a:spcAft>
              <a:defRPr sz="2300">
                <a:solidFill>
                  <a:schemeClr val="tx1"/>
                </a:solidFill>
                <a:latin typeface="Times New Roman" pitchFamily="1" charset="0"/>
              </a:defRPr>
            </a:lvl7pPr>
            <a:lvl8pPr marL="3243491" indent="-216233" defTabSz="914485" eaLnBrk="0" fontAlgn="base" hangingPunct="0">
              <a:spcBef>
                <a:spcPct val="0"/>
              </a:spcBef>
              <a:spcAft>
                <a:spcPct val="0"/>
              </a:spcAft>
              <a:defRPr sz="2300">
                <a:solidFill>
                  <a:schemeClr val="tx1"/>
                </a:solidFill>
                <a:latin typeface="Times New Roman" pitchFamily="1" charset="0"/>
              </a:defRPr>
            </a:lvl8pPr>
            <a:lvl9pPr marL="3675957" indent="-216233" defTabSz="914485" eaLnBrk="0" fontAlgn="base" hangingPunct="0">
              <a:spcBef>
                <a:spcPct val="0"/>
              </a:spcBef>
              <a:spcAft>
                <a:spcPct val="0"/>
              </a:spcAft>
              <a:defRPr sz="2300">
                <a:solidFill>
                  <a:schemeClr val="tx1"/>
                </a:solidFill>
                <a:latin typeface="Times New Roman" pitchFamily="1" charset="0"/>
              </a:defRPr>
            </a:lvl9pPr>
          </a:lstStyle>
          <a:p>
            <a:pPr eaLnBrk="1" hangingPunct="1"/>
            <a:r>
              <a:rPr lang="en-US" sz="1100"/>
              <a:t>Unpublished work (c) 2002-2014 ETS All Rights Reserved</a:t>
            </a:r>
          </a:p>
        </p:txBody>
      </p:sp>
      <p:sp>
        <p:nvSpPr>
          <p:cNvPr id="108548" name="Rectangle 7"/>
          <p:cNvSpPr>
            <a:spLocks noGrp="1" noChangeArrowheads="1"/>
          </p:cNvSpPr>
          <p:nvPr>
            <p:ph type="sldNum" sz="quarter" idx="5"/>
          </p:nvPr>
        </p:nvSpPr>
        <p:spPr>
          <a:noFill/>
        </p:spPr>
        <p:txBody>
          <a:bodyPr/>
          <a:lstStyle>
            <a:lvl1pPr defTabSz="914485" eaLnBrk="0" hangingPunct="0">
              <a:defRPr sz="2300">
                <a:solidFill>
                  <a:schemeClr val="tx1"/>
                </a:solidFill>
                <a:latin typeface="Times New Roman" pitchFamily="1" charset="0"/>
              </a:defRPr>
            </a:lvl1pPr>
            <a:lvl2pPr marL="702756" indent="-270291" defTabSz="914485" eaLnBrk="0" hangingPunct="0">
              <a:defRPr sz="2300">
                <a:solidFill>
                  <a:schemeClr val="tx1"/>
                </a:solidFill>
                <a:latin typeface="Times New Roman" pitchFamily="1" charset="0"/>
              </a:defRPr>
            </a:lvl2pPr>
            <a:lvl3pPr marL="1081164" indent="-216233" defTabSz="914485" eaLnBrk="0" hangingPunct="0">
              <a:defRPr sz="2300">
                <a:solidFill>
                  <a:schemeClr val="tx1"/>
                </a:solidFill>
                <a:latin typeface="Times New Roman" pitchFamily="1" charset="0"/>
              </a:defRPr>
            </a:lvl3pPr>
            <a:lvl4pPr marL="1513629" indent="-216233" defTabSz="914485" eaLnBrk="0" hangingPunct="0">
              <a:defRPr sz="2300">
                <a:solidFill>
                  <a:schemeClr val="tx1"/>
                </a:solidFill>
                <a:latin typeface="Times New Roman" pitchFamily="1" charset="0"/>
              </a:defRPr>
            </a:lvl4pPr>
            <a:lvl5pPr marL="1946095" indent="-216233" defTabSz="914485" eaLnBrk="0" hangingPunct="0">
              <a:defRPr sz="2300">
                <a:solidFill>
                  <a:schemeClr val="tx1"/>
                </a:solidFill>
                <a:latin typeface="Times New Roman" pitchFamily="1" charset="0"/>
              </a:defRPr>
            </a:lvl5pPr>
            <a:lvl6pPr marL="2378560" indent="-216233" defTabSz="914485" eaLnBrk="0" fontAlgn="base" hangingPunct="0">
              <a:spcBef>
                <a:spcPct val="0"/>
              </a:spcBef>
              <a:spcAft>
                <a:spcPct val="0"/>
              </a:spcAft>
              <a:defRPr sz="2300">
                <a:solidFill>
                  <a:schemeClr val="tx1"/>
                </a:solidFill>
                <a:latin typeface="Times New Roman" pitchFamily="1" charset="0"/>
              </a:defRPr>
            </a:lvl6pPr>
            <a:lvl7pPr marL="2811026" indent="-216233" defTabSz="914485" eaLnBrk="0" fontAlgn="base" hangingPunct="0">
              <a:spcBef>
                <a:spcPct val="0"/>
              </a:spcBef>
              <a:spcAft>
                <a:spcPct val="0"/>
              </a:spcAft>
              <a:defRPr sz="2300">
                <a:solidFill>
                  <a:schemeClr val="tx1"/>
                </a:solidFill>
                <a:latin typeface="Times New Roman" pitchFamily="1" charset="0"/>
              </a:defRPr>
            </a:lvl7pPr>
            <a:lvl8pPr marL="3243491" indent="-216233" defTabSz="914485" eaLnBrk="0" fontAlgn="base" hangingPunct="0">
              <a:spcBef>
                <a:spcPct val="0"/>
              </a:spcBef>
              <a:spcAft>
                <a:spcPct val="0"/>
              </a:spcAft>
              <a:defRPr sz="2300">
                <a:solidFill>
                  <a:schemeClr val="tx1"/>
                </a:solidFill>
                <a:latin typeface="Times New Roman" pitchFamily="1" charset="0"/>
              </a:defRPr>
            </a:lvl8pPr>
            <a:lvl9pPr marL="3675957" indent="-216233" defTabSz="914485" eaLnBrk="0" fontAlgn="base" hangingPunct="0">
              <a:spcBef>
                <a:spcPct val="0"/>
              </a:spcBef>
              <a:spcAft>
                <a:spcPct val="0"/>
              </a:spcAft>
              <a:defRPr sz="2300">
                <a:solidFill>
                  <a:schemeClr val="tx1"/>
                </a:solidFill>
                <a:latin typeface="Times New Roman" pitchFamily="1" charset="0"/>
              </a:defRPr>
            </a:lvl9pPr>
          </a:lstStyle>
          <a:p>
            <a:pPr eaLnBrk="1" hangingPunct="1"/>
            <a:fld id="{6AB8D6BD-4768-4C21-A039-CF4B17B1D4F9}" type="slidenum">
              <a:rPr lang="en-US" sz="1100"/>
              <a:pPr eaLnBrk="1" hangingPunct="1"/>
              <a:t>11</a:t>
            </a:fld>
            <a:endParaRPr lang="en-US" sz="1100"/>
          </a:p>
        </p:txBody>
      </p:sp>
      <p:sp>
        <p:nvSpPr>
          <p:cNvPr id="108549" name="Rectangle 2"/>
          <p:cNvSpPr>
            <a:spLocks noGrp="1" noRot="1" noChangeAspect="1" noChangeArrowheads="1" noTextEdit="1"/>
          </p:cNvSpPr>
          <p:nvPr>
            <p:ph type="sldImg"/>
          </p:nvPr>
        </p:nvSpPr>
        <p:spPr>
          <a:ln/>
        </p:spPr>
      </p:sp>
      <p:sp>
        <p:nvSpPr>
          <p:cNvPr id="10855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July, 2013</a:t>
            </a:r>
            <a:endParaRPr lang="en-US"/>
          </a:p>
        </p:txBody>
      </p:sp>
      <p:sp>
        <p:nvSpPr>
          <p:cNvPr id="5" name="Footer Placeholder 4"/>
          <p:cNvSpPr>
            <a:spLocks noGrp="1"/>
          </p:cNvSpPr>
          <p:nvPr>
            <p:ph type="ftr" sz="quarter" idx="11"/>
          </p:nvPr>
        </p:nvSpPr>
        <p:spPr/>
        <p:txBody>
          <a:bodyPr/>
          <a:lstStyle/>
          <a:p>
            <a:r>
              <a:rPr lang="en-US" smtClean="0"/>
              <a:t>UAI 2013 Application Workshop</a:t>
            </a:r>
            <a:endParaRPr lang="en-US"/>
          </a:p>
        </p:txBody>
      </p:sp>
      <p:sp>
        <p:nvSpPr>
          <p:cNvPr id="6" name="Slide Number Placeholder 5"/>
          <p:cNvSpPr>
            <a:spLocks noGrp="1"/>
          </p:cNvSpPr>
          <p:nvPr>
            <p:ph type="sldNum" sz="quarter" idx="12"/>
          </p:nvPr>
        </p:nvSpPr>
        <p:spPr/>
        <p:txBody>
          <a:bodyPr/>
          <a:lstStyle/>
          <a:p>
            <a:fld id="{B220D8FB-B203-B741-8802-7F6CBD63AF8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July, 2013</a:t>
            </a:r>
            <a:endParaRPr lang="en-US"/>
          </a:p>
        </p:txBody>
      </p:sp>
      <p:sp>
        <p:nvSpPr>
          <p:cNvPr id="5" name="Footer Placeholder 4"/>
          <p:cNvSpPr>
            <a:spLocks noGrp="1"/>
          </p:cNvSpPr>
          <p:nvPr>
            <p:ph type="ftr" sz="quarter" idx="11"/>
          </p:nvPr>
        </p:nvSpPr>
        <p:spPr/>
        <p:txBody>
          <a:bodyPr/>
          <a:lstStyle/>
          <a:p>
            <a:r>
              <a:rPr lang="en-US" smtClean="0"/>
              <a:t>UAI 2013 Application Workshop</a:t>
            </a:r>
            <a:endParaRPr lang="en-US"/>
          </a:p>
        </p:txBody>
      </p:sp>
      <p:sp>
        <p:nvSpPr>
          <p:cNvPr id="6" name="Slide Number Placeholder 5"/>
          <p:cNvSpPr>
            <a:spLocks noGrp="1"/>
          </p:cNvSpPr>
          <p:nvPr>
            <p:ph type="sldNum" sz="quarter" idx="12"/>
          </p:nvPr>
        </p:nvSpPr>
        <p:spPr/>
        <p:txBody>
          <a:bodyPr/>
          <a:lstStyle/>
          <a:p>
            <a:fld id="{B220D8FB-B203-B741-8802-7F6CBD63AF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July, 2013</a:t>
            </a:r>
            <a:endParaRPr lang="en-US"/>
          </a:p>
        </p:txBody>
      </p:sp>
      <p:sp>
        <p:nvSpPr>
          <p:cNvPr id="5" name="Footer Placeholder 4"/>
          <p:cNvSpPr>
            <a:spLocks noGrp="1"/>
          </p:cNvSpPr>
          <p:nvPr>
            <p:ph type="ftr" sz="quarter" idx="11"/>
          </p:nvPr>
        </p:nvSpPr>
        <p:spPr/>
        <p:txBody>
          <a:bodyPr/>
          <a:lstStyle/>
          <a:p>
            <a:r>
              <a:rPr lang="en-US" smtClean="0"/>
              <a:t>UAI 2013 Application Workshop</a:t>
            </a:r>
            <a:endParaRPr lang="en-US"/>
          </a:p>
        </p:txBody>
      </p:sp>
      <p:sp>
        <p:nvSpPr>
          <p:cNvPr id="6" name="Slide Number Placeholder 5"/>
          <p:cNvSpPr>
            <a:spLocks noGrp="1"/>
          </p:cNvSpPr>
          <p:nvPr>
            <p:ph type="sldNum" sz="quarter" idx="12"/>
          </p:nvPr>
        </p:nvSpPr>
        <p:spPr/>
        <p:txBody>
          <a:bodyPr/>
          <a:lstStyle/>
          <a:p>
            <a:fld id="{B220D8FB-B203-B741-8802-7F6CBD63AF8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July, 2013</a:t>
            </a:r>
            <a:endParaRPr lang="en-US"/>
          </a:p>
        </p:txBody>
      </p:sp>
      <p:sp>
        <p:nvSpPr>
          <p:cNvPr id="5" name="Footer Placeholder 4"/>
          <p:cNvSpPr>
            <a:spLocks noGrp="1"/>
          </p:cNvSpPr>
          <p:nvPr>
            <p:ph type="ftr" sz="quarter" idx="11"/>
          </p:nvPr>
        </p:nvSpPr>
        <p:spPr/>
        <p:txBody>
          <a:bodyPr/>
          <a:lstStyle/>
          <a:p>
            <a:r>
              <a:rPr lang="en-US" smtClean="0"/>
              <a:t>UAI 2013 Application Workshop</a:t>
            </a:r>
            <a:endParaRPr lang="en-US"/>
          </a:p>
        </p:txBody>
      </p:sp>
      <p:sp>
        <p:nvSpPr>
          <p:cNvPr id="6" name="Slide Number Placeholder 5"/>
          <p:cNvSpPr>
            <a:spLocks noGrp="1"/>
          </p:cNvSpPr>
          <p:nvPr>
            <p:ph type="sldNum" sz="quarter" idx="12"/>
          </p:nvPr>
        </p:nvSpPr>
        <p:spPr/>
        <p:txBody>
          <a:bodyPr/>
          <a:lstStyle/>
          <a:p>
            <a:fld id="{159C9F46-3B34-CD43-938C-301999241FA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July, 2013</a:t>
            </a:r>
            <a:endParaRPr lang="en-US"/>
          </a:p>
        </p:txBody>
      </p:sp>
      <p:sp>
        <p:nvSpPr>
          <p:cNvPr id="5" name="Footer Placeholder 4"/>
          <p:cNvSpPr>
            <a:spLocks noGrp="1"/>
          </p:cNvSpPr>
          <p:nvPr>
            <p:ph type="ftr" sz="quarter" idx="11"/>
          </p:nvPr>
        </p:nvSpPr>
        <p:spPr/>
        <p:txBody>
          <a:bodyPr/>
          <a:lstStyle/>
          <a:p>
            <a:r>
              <a:rPr lang="en-US" smtClean="0"/>
              <a:t>UAI 2013 Application Workshop</a:t>
            </a:r>
            <a:endParaRPr lang="en-US"/>
          </a:p>
        </p:txBody>
      </p:sp>
      <p:sp>
        <p:nvSpPr>
          <p:cNvPr id="6" name="Slide Number Placeholder 5"/>
          <p:cNvSpPr>
            <a:spLocks noGrp="1"/>
          </p:cNvSpPr>
          <p:nvPr>
            <p:ph type="sldNum" sz="quarter" idx="12"/>
          </p:nvPr>
        </p:nvSpPr>
        <p:spPr/>
        <p:txBody>
          <a:bodyPr/>
          <a:lstStyle/>
          <a:p>
            <a:fld id="{159C9F46-3B34-CD43-938C-301999241FA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July, 2013</a:t>
            </a:r>
            <a:endParaRPr lang="en-US"/>
          </a:p>
        </p:txBody>
      </p:sp>
      <p:sp>
        <p:nvSpPr>
          <p:cNvPr id="5" name="Footer Placeholder 4"/>
          <p:cNvSpPr>
            <a:spLocks noGrp="1"/>
          </p:cNvSpPr>
          <p:nvPr>
            <p:ph type="ftr" sz="quarter" idx="11"/>
          </p:nvPr>
        </p:nvSpPr>
        <p:spPr/>
        <p:txBody>
          <a:bodyPr/>
          <a:lstStyle/>
          <a:p>
            <a:r>
              <a:rPr lang="en-US" smtClean="0"/>
              <a:t>UAI 2013 Application Workshop</a:t>
            </a:r>
            <a:endParaRPr lang="en-US"/>
          </a:p>
        </p:txBody>
      </p:sp>
      <p:sp>
        <p:nvSpPr>
          <p:cNvPr id="6" name="Slide Number Placeholder 5"/>
          <p:cNvSpPr>
            <a:spLocks noGrp="1"/>
          </p:cNvSpPr>
          <p:nvPr>
            <p:ph type="sldNum" sz="quarter" idx="12"/>
          </p:nvPr>
        </p:nvSpPr>
        <p:spPr/>
        <p:txBody>
          <a:bodyPr/>
          <a:lstStyle/>
          <a:p>
            <a:fld id="{159C9F46-3B34-CD43-938C-301999241FA1}"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July, 2013</a:t>
            </a:r>
            <a:endParaRPr lang="en-US"/>
          </a:p>
        </p:txBody>
      </p:sp>
      <p:sp>
        <p:nvSpPr>
          <p:cNvPr id="6" name="Footer Placeholder 5"/>
          <p:cNvSpPr>
            <a:spLocks noGrp="1"/>
          </p:cNvSpPr>
          <p:nvPr>
            <p:ph type="ftr" sz="quarter" idx="11"/>
          </p:nvPr>
        </p:nvSpPr>
        <p:spPr/>
        <p:txBody>
          <a:bodyPr/>
          <a:lstStyle/>
          <a:p>
            <a:r>
              <a:rPr lang="en-US" smtClean="0"/>
              <a:t>UAI 2013 Application Workshop</a:t>
            </a:r>
            <a:endParaRPr lang="en-US"/>
          </a:p>
        </p:txBody>
      </p:sp>
      <p:sp>
        <p:nvSpPr>
          <p:cNvPr id="7" name="Slide Number Placeholder 6"/>
          <p:cNvSpPr>
            <a:spLocks noGrp="1"/>
          </p:cNvSpPr>
          <p:nvPr>
            <p:ph type="sldNum" sz="quarter" idx="12"/>
          </p:nvPr>
        </p:nvSpPr>
        <p:spPr/>
        <p:txBody>
          <a:bodyPr/>
          <a:lstStyle/>
          <a:p>
            <a:fld id="{159C9F46-3B34-CD43-938C-301999241FA1}"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July, 2013</a:t>
            </a:r>
            <a:endParaRPr lang="en-US"/>
          </a:p>
        </p:txBody>
      </p:sp>
      <p:sp>
        <p:nvSpPr>
          <p:cNvPr id="8" name="Footer Placeholder 7"/>
          <p:cNvSpPr>
            <a:spLocks noGrp="1"/>
          </p:cNvSpPr>
          <p:nvPr>
            <p:ph type="ftr" sz="quarter" idx="11"/>
          </p:nvPr>
        </p:nvSpPr>
        <p:spPr/>
        <p:txBody>
          <a:bodyPr/>
          <a:lstStyle/>
          <a:p>
            <a:r>
              <a:rPr lang="en-US" smtClean="0"/>
              <a:t>UAI 2013 Application Workshop</a:t>
            </a:r>
            <a:endParaRPr lang="en-US"/>
          </a:p>
        </p:txBody>
      </p:sp>
      <p:sp>
        <p:nvSpPr>
          <p:cNvPr id="9" name="Slide Number Placeholder 8"/>
          <p:cNvSpPr>
            <a:spLocks noGrp="1"/>
          </p:cNvSpPr>
          <p:nvPr>
            <p:ph type="sldNum" sz="quarter" idx="12"/>
          </p:nvPr>
        </p:nvSpPr>
        <p:spPr/>
        <p:txBody>
          <a:bodyPr/>
          <a:lstStyle/>
          <a:p>
            <a:fld id="{159C9F46-3B34-CD43-938C-301999241FA1}"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July, 2013</a:t>
            </a:r>
            <a:endParaRPr lang="en-US"/>
          </a:p>
        </p:txBody>
      </p:sp>
      <p:sp>
        <p:nvSpPr>
          <p:cNvPr id="4" name="Footer Placeholder 3"/>
          <p:cNvSpPr>
            <a:spLocks noGrp="1"/>
          </p:cNvSpPr>
          <p:nvPr>
            <p:ph type="ftr" sz="quarter" idx="11"/>
          </p:nvPr>
        </p:nvSpPr>
        <p:spPr/>
        <p:txBody>
          <a:bodyPr/>
          <a:lstStyle/>
          <a:p>
            <a:r>
              <a:rPr lang="en-US" smtClean="0"/>
              <a:t>UAI 2013 Application Workshop</a:t>
            </a:r>
            <a:endParaRPr lang="en-US"/>
          </a:p>
        </p:txBody>
      </p:sp>
      <p:sp>
        <p:nvSpPr>
          <p:cNvPr id="5" name="Slide Number Placeholder 4"/>
          <p:cNvSpPr>
            <a:spLocks noGrp="1"/>
          </p:cNvSpPr>
          <p:nvPr>
            <p:ph type="sldNum" sz="quarter" idx="12"/>
          </p:nvPr>
        </p:nvSpPr>
        <p:spPr/>
        <p:txBody>
          <a:bodyPr/>
          <a:lstStyle/>
          <a:p>
            <a:fld id="{159C9F46-3B34-CD43-938C-301999241FA1}"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2013</a:t>
            </a:r>
            <a:endParaRPr lang="en-US"/>
          </a:p>
        </p:txBody>
      </p:sp>
      <p:sp>
        <p:nvSpPr>
          <p:cNvPr id="3" name="Footer Placeholder 2"/>
          <p:cNvSpPr>
            <a:spLocks noGrp="1"/>
          </p:cNvSpPr>
          <p:nvPr>
            <p:ph type="ftr" sz="quarter" idx="11"/>
          </p:nvPr>
        </p:nvSpPr>
        <p:spPr/>
        <p:txBody>
          <a:bodyPr/>
          <a:lstStyle/>
          <a:p>
            <a:r>
              <a:rPr lang="en-US" smtClean="0"/>
              <a:t>UAI 2013 Application Workshop</a:t>
            </a:r>
            <a:endParaRPr lang="en-US"/>
          </a:p>
        </p:txBody>
      </p:sp>
      <p:sp>
        <p:nvSpPr>
          <p:cNvPr id="4" name="Slide Number Placeholder 3"/>
          <p:cNvSpPr>
            <a:spLocks noGrp="1"/>
          </p:cNvSpPr>
          <p:nvPr>
            <p:ph type="sldNum" sz="quarter" idx="12"/>
          </p:nvPr>
        </p:nvSpPr>
        <p:spPr/>
        <p:txBody>
          <a:bodyPr/>
          <a:lstStyle/>
          <a:p>
            <a:fld id="{159C9F46-3B34-CD43-938C-301999241FA1}"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July, 2013</a:t>
            </a:r>
            <a:endParaRPr lang="en-US"/>
          </a:p>
        </p:txBody>
      </p:sp>
      <p:sp>
        <p:nvSpPr>
          <p:cNvPr id="6" name="Footer Placeholder 5"/>
          <p:cNvSpPr>
            <a:spLocks noGrp="1"/>
          </p:cNvSpPr>
          <p:nvPr>
            <p:ph type="ftr" sz="quarter" idx="11"/>
          </p:nvPr>
        </p:nvSpPr>
        <p:spPr/>
        <p:txBody>
          <a:bodyPr/>
          <a:lstStyle/>
          <a:p>
            <a:r>
              <a:rPr lang="en-US" smtClean="0"/>
              <a:t>UAI 2013 Application Workshop</a:t>
            </a:r>
            <a:endParaRPr lang="en-US"/>
          </a:p>
        </p:txBody>
      </p:sp>
      <p:sp>
        <p:nvSpPr>
          <p:cNvPr id="7" name="Slide Number Placeholder 6"/>
          <p:cNvSpPr>
            <a:spLocks noGrp="1"/>
          </p:cNvSpPr>
          <p:nvPr>
            <p:ph type="sldNum" sz="quarter" idx="12"/>
          </p:nvPr>
        </p:nvSpPr>
        <p:spPr/>
        <p:txBody>
          <a:bodyPr/>
          <a:lstStyle/>
          <a:p>
            <a:fld id="{159C9F46-3B34-CD43-938C-301999241FA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July, 2013</a:t>
            </a:r>
            <a:endParaRPr lang="en-US"/>
          </a:p>
        </p:txBody>
      </p:sp>
      <p:sp>
        <p:nvSpPr>
          <p:cNvPr id="5" name="Footer Placeholder 4"/>
          <p:cNvSpPr>
            <a:spLocks noGrp="1"/>
          </p:cNvSpPr>
          <p:nvPr>
            <p:ph type="ftr" sz="quarter" idx="11"/>
          </p:nvPr>
        </p:nvSpPr>
        <p:spPr/>
        <p:txBody>
          <a:bodyPr/>
          <a:lstStyle/>
          <a:p>
            <a:r>
              <a:rPr lang="en-US" smtClean="0"/>
              <a:t>UAI 2013 Application Workshop</a:t>
            </a:r>
            <a:endParaRPr lang="en-US"/>
          </a:p>
        </p:txBody>
      </p:sp>
      <p:sp>
        <p:nvSpPr>
          <p:cNvPr id="6" name="Slide Number Placeholder 5"/>
          <p:cNvSpPr>
            <a:spLocks noGrp="1"/>
          </p:cNvSpPr>
          <p:nvPr>
            <p:ph type="sldNum" sz="quarter" idx="12"/>
          </p:nvPr>
        </p:nvSpPr>
        <p:spPr/>
        <p:txBody>
          <a:bodyPr/>
          <a:lstStyle/>
          <a:p>
            <a:fld id="{B220D8FB-B203-B741-8802-7F6CBD63AF8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July, 2013</a:t>
            </a:r>
            <a:endParaRPr lang="en-US"/>
          </a:p>
        </p:txBody>
      </p:sp>
      <p:sp>
        <p:nvSpPr>
          <p:cNvPr id="6" name="Footer Placeholder 5"/>
          <p:cNvSpPr>
            <a:spLocks noGrp="1"/>
          </p:cNvSpPr>
          <p:nvPr>
            <p:ph type="ftr" sz="quarter" idx="11"/>
          </p:nvPr>
        </p:nvSpPr>
        <p:spPr/>
        <p:txBody>
          <a:bodyPr/>
          <a:lstStyle/>
          <a:p>
            <a:r>
              <a:rPr lang="en-US" smtClean="0"/>
              <a:t>UAI 2013 Application Workshop</a:t>
            </a:r>
            <a:endParaRPr lang="en-US"/>
          </a:p>
        </p:txBody>
      </p:sp>
      <p:sp>
        <p:nvSpPr>
          <p:cNvPr id="7" name="Slide Number Placeholder 6"/>
          <p:cNvSpPr>
            <a:spLocks noGrp="1"/>
          </p:cNvSpPr>
          <p:nvPr>
            <p:ph type="sldNum" sz="quarter" idx="12"/>
          </p:nvPr>
        </p:nvSpPr>
        <p:spPr/>
        <p:txBody>
          <a:bodyPr/>
          <a:lstStyle/>
          <a:p>
            <a:fld id="{159C9F46-3B34-CD43-938C-301999241FA1}"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July, 2013</a:t>
            </a:r>
            <a:endParaRPr lang="en-US"/>
          </a:p>
        </p:txBody>
      </p:sp>
      <p:sp>
        <p:nvSpPr>
          <p:cNvPr id="5" name="Footer Placeholder 4"/>
          <p:cNvSpPr>
            <a:spLocks noGrp="1"/>
          </p:cNvSpPr>
          <p:nvPr>
            <p:ph type="ftr" sz="quarter" idx="11"/>
          </p:nvPr>
        </p:nvSpPr>
        <p:spPr/>
        <p:txBody>
          <a:bodyPr/>
          <a:lstStyle/>
          <a:p>
            <a:r>
              <a:rPr lang="en-US" smtClean="0"/>
              <a:t>UAI 2013 Application Workshop</a:t>
            </a:r>
            <a:endParaRPr lang="en-US"/>
          </a:p>
        </p:txBody>
      </p:sp>
      <p:sp>
        <p:nvSpPr>
          <p:cNvPr id="6" name="Slide Number Placeholder 5"/>
          <p:cNvSpPr>
            <a:spLocks noGrp="1"/>
          </p:cNvSpPr>
          <p:nvPr>
            <p:ph type="sldNum" sz="quarter" idx="12"/>
          </p:nvPr>
        </p:nvSpPr>
        <p:spPr/>
        <p:txBody>
          <a:bodyPr/>
          <a:lstStyle/>
          <a:p>
            <a:fld id="{159C9F46-3B34-CD43-938C-301999241FA1}"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July, 2013</a:t>
            </a:r>
            <a:endParaRPr lang="en-US"/>
          </a:p>
        </p:txBody>
      </p:sp>
      <p:sp>
        <p:nvSpPr>
          <p:cNvPr id="5" name="Footer Placeholder 4"/>
          <p:cNvSpPr>
            <a:spLocks noGrp="1"/>
          </p:cNvSpPr>
          <p:nvPr>
            <p:ph type="ftr" sz="quarter" idx="11"/>
          </p:nvPr>
        </p:nvSpPr>
        <p:spPr/>
        <p:txBody>
          <a:bodyPr/>
          <a:lstStyle/>
          <a:p>
            <a:r>
              <a:rPr lang="en-US" smtClean="0"/>
              <a:t>UAI 2013 Application Workshop</a:t>
            </a:r>
            <a:endParaRPr lang="en-US"/>
          </a:p>
        </p:txBody>
      </p:sp>
      <p:sp>
        <p:nvSpPr>
          <p:cNvPr id="6" name="Slide Number Placeholder 5"/>
          <p:cNvSpPr>
            <a:spLocks noGrp="1"/>
          </p:cNvSpPr>
          <p:nvPr>
            <p:ph type="sldNum" sz="quarter" idx="12"/>
          </p:nvPr>
        </p:nvSpPr>
        <p:spPr/>
        <p:txBody>
          <a:bodyPr/>
          <a:lstStyle/>
          <a:p>
            <a:fld id="{159C9F46-3B34-CD43-938C-301999241FA1}"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July, 2013</a:t>
            </a:r>
            <a:endParaRPr lang="en-US"/>
          </a:p>
        </p:txBody>
      </p:sp>
      <p:sp>
        <p:nvSpPr>
          <p:cNvPr id="5" name="Footer Placeholder 4"/>
          <p:cNvSpPr>
            <a:spLocks noGrp="1"/>
          </p:cNvSpPr>
          <p:nvPr>
            <p:ph type="ftr" sz="quarter" idx="11"/>
          </p:nvPr>
        </p:nvSpPr>
        <p:spPr/>
        <p:txBody>
          <a:bodyPr/>
          <a:lstStyle/>
          <a:p>
            <a:r>
              <a:rPr lang="en-US" smtClean="0"/>
              <a:t>UAI 2013 Application Workshop</a:t>
            </a:r>
            <a:endParaRPr lang="en-US"/>
          </a:p>
        </p:txBody>
      </p:sp>
      <p:sp>
        <p:nvSpPr>
          <p:cNvPr id="6" name="Slide Number Placeholder 5"/>
          <p:cNvSpPr>
            <a:spLocks noGrp="1"/>
          </p:cNvSpPr>
          <p:nvPr>
            <p:ph type="sldNum" sz="quarter" idx="12"/>
          </p:nvPr>
        </p:nvSpPr>
        <p:spPr/>
        <p:txBody>
          <a:bodyPr/>
          <a:lstStyle/>
          <a:p>
            <a:fld id="{159C9F46-3B34-CD43-938C-301999241FA1}"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July, 2013</a:t>
            </a:r>
            <a:endParaRPr lang="en-US"/>
          </a:p>
        </p:txBody>
      </p:sp>
      <p:sp>
        <p:nvSpPr>
          <p:cNvPr id="5" name="Footer Placeholder 4"/>
          <p:cNvSpPr>
            <a:spLocks noGrp="1"/>
          </p:cNvSpPr>
          <p:nvPr>
            <p:ph type="ftr" sz="quarter" idx="11"/>
          </p:nvPr>
        </p:nvSpPr>
        <p:spPr/>
        <p:txBody>
          <a:bodyPr/>
          <a:lstStyle/>
          <a:p>
            <a:r>
              <a:rPr lang="en-US" smtClean="0"/>
              <a:t>UAI 2013 Application Workshop</a:t>
            </a:r>
            <a:endParaRPr lang="en-US"/>
          </a:p>
        </p:txBody>
      </p:sp>
      <p:sp>
        <p:nvSpPr>
          <p:cNvPr id="6" name="Slide Number Placeholder 5"/>
          <p:cNvSpPr>
            <a:spLocks noGrp="1"/>
          </p:cNvSpPr>
          <p:nvPr>
            <p:ph type="sldNum" sz="quarter" idx="12"/>
          </p:nvPr>
        </p:nvSpPr>
        <p:spPr/>
        <p:txBody>
          <a:bodyPr/>
          <a:lstStyle/>
          <a:p>
            <a:fld id="{159C9F46-3B34-CD43-938C-301999241FA1}"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July, 2013</a:t>
            </a:r>
            <a:endParaRPr lang="en-US"/>
          </a:p>
        </p:txBody>
      </p:sp>
      <p:sp>
        <p:nvSpPr>
          <p:cNvPr id="5" name="Footer Placeholder 4"/>
          <p:cNvSpPr>
            <a:spLocks noGrp="1"/>
          </p:cNvSpPr>
          <p:nvPr>
            <p:ph type="ftr" sz="quarter" idx="11"/>
          </p:nvPr>
        </p:nvSpPr>
        <p:spPr/>
        <p:txBody>
          <a:bodyPr/>
          <a:lstStyle/>
          <a:p>
            <a:r>
              <a:rPr lang="en-US" smtClean="0"/>
              <a:t>UAI 2013 Application Workshop</a:t>
            </a:r>
            <a:endParaRPr lang="en-US"/>
          </a:p>
        </p:txBody>
      </p:sp>
      <p:sp>
        <p:nvSpPr>
          <p:cNvPr id="6" name="Slide Number Placeholder 5"/>
          <p:cNvSpPr>
            <a:spLocks noGrp="1"/>
          </p:cNvSpPr>
          <p:nvPr>
            <p:ph type="sldNum" sz="quarter" idx="12"/>
          </p:nvPr>
        </p:nvSpPr>
        <p:spPr/>
        <p:txBody>
          <a:bodyPr/>
          <a:lstStyle/>
          <a:p>
            <a:fld id="{159C9F46-3B34-CD43-938C-301999241FA1}"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July, 2013</a:t>
            </a:r>
            <a:endParaRPr lang="en-US"/>
          </a:p>
        </p:txBody>
      </p:sp>
      <p:sp>
        <p:nvSpPr>
          <p:cNvPr id="6" name="Footer Placeholder 5"/>
          <p:cNvSpPr>
            <a:spLocks noGrp="1"/>
          </p:cNvSpPr>
          <p:nvPr>
            <p:ph type="ftr" sz="quarter" idx="11"/>
          </p:nvPr>
        </p:nvSpPr>
        <p:spPr/>
        <p:txBody>
          <a:bodyPr/>
          <a:lstStyle/>
          <a:p>
            <a:r>
              <a:rPr lang="en-US" smtClean="0"/>
              <a:t>UAI 2013 Application Workshop</a:t>
            </a:r>
            <a:endParaRPr lang="en-US"/>
          </a:p>
        </p:txBody>
      </p:sp>
      <p:sp>
        <p:nvSpPr>
          <p:cNvPr id="7" name="Slide Number Placeholder 6"/>
          <p:cNvSpPr>
            <a:spLocks noGrp="1"/>
          </p:cNvSpPr>
          <p:nvPr>
            <p:ph type="sldNum" sz="quarter" idx="12"/>
          </p:nvPr>
        </p:nvSpPr>
        <p:spPr/>
        <p:txBody>
          <a:bodyPr/>
          <a:lstStyle/>
          <a:p>
            <a:fld id="{159C9F46-3B34-CD43-938C-301999241FA1}"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July, 2013</a:t>
            </a:r>
            <a:endParaRPr lang="en-US"/>
          </a:p>
        </p:txBody>
      </p:sp>
      <p:sp>
        <p:nvSpPr>
          <p:cNvPr id="8" name="Footer Placeholder 7"/>
          <p:cNvSpPr>
            <a:spLocks noGrp="1"/>
          </p:cNvSpPr>
          <p:nvPr>
            <p:ph type="ftr" sz="quarter" idx="11"/>
          </p:nvPr>
        </p:nvSpPr>
        <p:spPr/>
        <p:txBody>
          <a:bodyPr/>
          <a:lstStyle/>
          <a:p>
            <a:r>
              <a:rPr lang="en-US" smtClean="0"/>
              <a:t>UAI 2013 Application Workshop</a:t>
            </a:r>
            <a:endParaRPr lang="en-US"/>
          </a:p>
        </p:txBody>
      </p:sp>
      <p:sp>
        <p:nvSpPr>
          <p:cNvPr id="9" name="Slide Number Placeholder 8"/>
          <p:cNvSpPr>
            <a:spLocks noGrp="1"/>
          </p:cNvSpPr>
          <p:nvPr>
            <p:ph type="sldNum" sz="quarter" idx="12"/>
          </p:nvPr>
        </p:nvSpPr>
        <p:spPr/>
        <p:txBody>
          <a:bodyPr/>
          <a:lstStyle/>
          <a:p>
            <a:fld id="{159C9F46-3B34-CD43-938C-301999241FA1}"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July, 2013</a:t>
            </a:r>
            <a:endParaRPr lang="en-US"/>
          </a:p>
        </p:txBody>
      </p:sp>
      <p:sp>
        <p:nvSpPr>
          <p:cNvPr id="4" name="Footer Placeholder 3"/>
          <p:cNvSpPr>
            <a:spLocks noGrp="1"/>
          </p:cNvSpPr>
          <p:nvPr>
            <p:ph type="ftr" sz="quarter" idx="11"/>
          </p:nvPr>
        </p:nvSpPr>
        <p:spPr/>
        <p:txBody>
          <a:bodyPr/>
          <a:lstStyle/>
          <a:p>
            <a:r>
              <a:rPr lang="en-US" smtClean="0"/>
              <a:t>UAI 2013 Application Workshop</a:t>
            </a:r>
            <a:endParaRPr lang="en-US"/>
          </a:p>
        </p:txBody>
      </p:sp>
      <p:sp>
        <p:nvSpPr>
          <p:cNvPr id="5" name="Slide Number Placeholder 4"/>
          <p:cNvSpPr>
            <a:spLocks noGrp="1"/>
          </p:cNvSpPr>
          <p:nvPr>
            <p:ph type="sldNum" sz="quarter" idx="12"/>
          </p:nvPr>
        </p:nvSpPr>
        <p:spPr/>
        <p:txBody>
          <a:bodyPr/>
          <a:lstStyle/>
          <a:p>
            <a:fld id="{159C9F46-3B34-CD43-938C-301999241FA1}"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2013</a:t>
            </a:r>
            <a:endParaRPr lang="en-US"/>
          </a:p>
        </p:txBody>
      </p:sp>
      <p:sp>
        <p:nvSpPr>
          <p:cNvPr id="3" name="Footer Placeholder 2"/>
          <p:cNvSpPr>
            <a:spLocks noGrp="1"/>
          </p:cNvSpPr>
          <p:nvPr>
            <p:ph type="ftr" sz="quarter" idx="11"/>
          </p:nvPr>
        </p:nvSpPr>
        <p:spPr/>
        <p:txBody>
          <a:bodyPr/>
          <a:lstStyle/>
          <a:p>
            <a:r>
              <a:rPr lang="en-US" smtClean="0"/>
              <a:t>UAI 2013 Application Workshop</a:t>
            </a:r>
            <a:endParaRPr lang="en-US"/>
          </a:p>
        </p:txBody>
      </p:sp>
      <p:sp>
        <p:nvSpPr>
          <p:cNvPr id="4" name="Slide Number Placeholder 3"/>
          <p:cNvSpPr>
            <a:spLocks noGrp="1"/>
          </p:cNvSpPr>
          <p:nvPr>
            <p:ph type="sldNum" sz="quarter" idx="12"/>
          </p:nvPr>
        </p:nvSpPr>
        <p:spPr/>
        <p:txBody>
          <a:bodyPr/>
          <a:lstStyle/>
          <a:p>
            <a:fld id="{159C9F46-3B34-CD43-938C-301999241F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July, 2013</a:t>
            </a:r>
            <a:endParaRPr lang="en-US"/>
          </a:p>
        </p:txBody>
      </p:sp>
      <p:sp>
        <p:nvSpPr>
          <p:cNvPr id="5" name="Footer Placeholder 4"/>
          <p:cNvSpPr>
            <a:spLocks noGrp="1"/>
          </p:cNvSpPr>
          <p:nvPr>
            <p:ph type="ftr" sz="quarter" idx="11"/>
          </p:nvPr>
        </p:nvSpPr>
        <p:spPr/>
        <p:txBody>
          <a:bodyPr/>
          <a:lstStyle/>
          <a:p>
            <a:r>
              <a:rPr lang="en-US" smtClean="0"/>
              <a:t>UAI 2013 Application Workshop</a:t>
            </a:r>
            <a:endParaRPr lang="en-US"/>
          </a:p>
        </p:txBody>
      </p:sp>
      <p:sp>
        <p:nvSpPr>
          <p:cNvPr id="6" name="Slide Number Placeholder 5"/>
          <p:cNvSpPr>
            <a:spLocks noGrp="1"/>
          </p:cNvSpPr>
          <p:nvPr>
            <p:ph type="sldNum" sz="quarter" idx="12"/>
          </p:nvPr>
        </p:nvSpPr>
        <p:spPr/>
        <p:txBody>
          <a:bodyPr/>
          <a:lstStyle/>
          <a:p>
            <a:fld id="{B220D8FB-B203-B741-8802-7F6CBD63AF8C}"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July, 2013</a:t>
            </a:r>
            <a:endParaRPr lang="en-US"/>
          </a:p>
        </p:txBody>
      </p:sp>
      <p:sp>
        <p:nvSpPr>
          <p:cNvPr id="6" name="Footer Placeholder 5"/>
          <p:cNvSpPr>
            <a:spLocks noGrp="1"/>
          </p:cNvSpPr>
          <p:nvPr>
            <p:ph type="ftr" sz="quarter" idx="11"/>
          </p:nvPr>
        </p:nvSpPr>
        <p:spPr/>
        <p:txBody>
          <a:bodyPr/>
          <a:lstStyle/>
          <a:p>
            <a:r>
              <a:rPr lang="en-US" smtClean="0"/>
              <a:t>UAI 2013 Application Workshop</a:t>
            </a:r>
            <a:endParaRPr lang="en-US"/>
          </a:p>
        </p:txBody>
      </p:sp>
      <p:sp>
        <p:nvSpPr>
          <p:cNvPr id="7" name="Slide Number Placeholder 6"/>
          <p:cNvSpPr>
            <a:spLocks noGrp="1"/>
          </p:cNvSpPr>
          <p:nvPr>
            <p:ph type="sldNum" sz="quarter" idx="12"/>
          </p:nvPr>
        </p:nvSpPr>
        <p:spPr/>
        <p:txBody>
          <a:bodyPr/>
          <a:lstStyle/>
          <a:p>
            <a:fld id="{159C9F46-3B34-CD43-938C-301999241FA1}"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July, 2013</a:t>
            </a:r>
            <a:endParaRPr lang="en-US"/>
          </a:p>
        </p:txBody>
      </p:sp>
      <p:sp>
        <p:nvSpPr>
          <p:cNvPr id="6" name="Footer Placeholder 5"/>
          <p:cNvSpPr>
            <a:spLocks noGrp="1"/>
          </p:cNvSpPr>
          <p:nvPr>
            <p:ph type="ftr" sz="quarter" idx="11"/>
          </p:nvPr>
        </p:nvSpPr>
        <p:spPr/>
        <p:txBody>
          <a:bodyPr/>
          <a:lstStyle/>
          <a:p>
            <a:r>
              <a:rPr lang="en-US" smtClean="0"/>
              <a:t>UAI 2013 Application Workshop</a:t>
            </a:r>
            <a:endParaRPr lang="en-US"/>
          </a:p>
        </p:txBody>
      </p:sp>
      <p:sp>
        <p:nvSpPr>
          <p:cNvPr id="7" name="Slide Number Placeholder 6"/>
          <p:cNvSpPr>
            <a:spLocks noGrp="1"/>
          </p:cNvSpPr>
          <p:nvPr>
            <p:ph type="sldNum" sz="quarter" idx="12"/>
          </p:nvPr>
        </p:nvSpPr>
        <p:spPr/>
        <p:txBody>
          <a:bodyPr/>
          <a:lstStyle/>
          <a:p>
            <a:fld id="{159C9F46-3B34-CD43-938C-301999241FA1}"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July, 2013</a:t>
            </a:r>
            <a:endParaRPr lang="en-US"/>
          </a:p>
        </p:txBody>
      </p:sp>
      <p:sp>
        <p:nvSpPr>
          <p:cNvPr id="5" name="Footer Placeholder 4"/>
          <p:cNvSpPr>
            <a:spLocks noGrp="1"/>
          </p:cNvSpPr>
          <p:nvPr>
            <p:ph type="ftr" sz="quarter" idx="11"/>
          </p:nvPr>
        </p:nvSpPr>
        <p:spPr/>
        <p:txBody>
          <a:bodyPr/>
          <a:lstStyle/>
          <a:p>
            <a:r>
              <a:rPr lang="en-US" smtClean="0"/>
              <a:t>UAI 2013 Application Workshop</a:t>
            </a:r>
            <a:endParaRPr lang="en-US"/>
          </a:p>
        </p:txBody>
      </p:sp>
      <p:sp>
        <p:nvSpPr>
          <p:cNvPr id="6" name="Slide Number Placeholder 5"/>
          <p:cNvSpPr>
            <a:spLocks noGrp="1"/>
          </p:cNvSpPr>
          <p:nvPr>
            <p:ph type="sldNum" sz="quarter" idx="12"/>
          </p:nvPr>
        </p:nvSpPr>
        <p:spPr/>
        <p:txBody>
          <a:bodyPr/>
          <a:lstStyle/>
          <a:p>
            <a:fld id="{159C9F46-3B34-CD43-938C-301999241FA1}"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July, 2013</a:t>
            </a:r>
            <a:endParaRPr lang="en-US"/>
          </a:p>
        </p:txBody>
      </p:sp>
      <p:sp>
        <p:nvSpPr>
          <p:cNvPr id="5" name="Footer Placeholder 4"/>
          <p:cNvSpPr>
            <a:spLocks noGrp="1"/>
          </p:cNvSpPr>
          <p:nvPr>
            <p:ph type="ftr" sz="quarter" idx="11"/>
          </p:nvPr>
        </p:nvSpPr>
        <p:spPr/>
        <p:txBody>
          <a:bodyPr/>
          <a:lstStyle/>
          <a:p>
            <a:r>
              <a:rPr lang="en-US" smtClean="0"/>
              <a:t>UAI 2013 Application Workshop</a:t>
            </a:r>
            <a:endParaRPr lang="en-US"/>
          </a:p>
        </p:txBody>
      </p:sp>
      <p:sp>
        <p:nvSpPr>
          <p:cNvPr id="6" name="Slide Number Placeholder 5"/>
          <p:cNvSpPr>
            <a:spLocks noGrp="1"/>
          </p:cNvSpPr>
          <p:nvPr>
            <p:ph type="sldNum" sz="quarter" idx="12"/>
          </p:nvPr>
        </p:nvSpPr>
        <p:spPr/>
        <p:txBody>
          <a:bodyPr/>
          <a:lstStyle/>
          <a:p>
            <a:fld id="{159C9F46-3B34-CD43-938C-301999241F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July, 2013</a:t>
            </a:r>
            <a:endParaRPr lang="en-US"/>
          </a:p>
        </p:txBody>
      </p:sp>
      <p:sp>
        <p:nvSpPr>
          <p:cNvPr id="6" name="Footer Placeholder 5"/>
          <p:cNvSpPr>
            <a:spLocks noGrp="1"/>
          </p:cNvSpPr>
          <p:nvPr>
            <p:ph type="ftr" sz="quarter" idx="11"/>
          </p:nvPr>
        </p:nvSpPr>
        <p:spPr/>
        <p:txBody>
          <a:bodyPr/>
          <a:lstStyle/>
          <a:p>
            <a:r>
              <a:rPr lang="en-US" smtClean="0"/>
              <a:t>UAI 2013 Application Workshop</a:t>
            </a:r>
            <a:endParaRPr lang="en-US"/>
          </a:p>
        </p:txBody>
      </p:sp>
      <p:sp>
        <p:nvSpPr>
          <p:cNvPr id="7" name="Slide Number Placeholder 6"/>
          <p:cNvSpPr>
            <a:spLocks noGrp="1"/>
          </p:cNvSpPr>
          <p:nvPr>
            <p:ph type="sldNum" sz="quarter" idx="12"/>
          </p:nvPr>
        </p:nvSpPr>
        <p:spPr/>
        <p:txBody>
          <a:bodyPr/>
          <a:lstStyle/>
          <a:p>
            <a:fld id="{B220D8FB-B203-B741-8802-7F6CBD63AF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July, 2013</a:t>
            </a:r>
            <a:endParaRPr lang="en-US"/>
          </a:p>
        </p:txBody>
      </p:sp>
      <p:sp>
        <p:nvSpPr>
          <p:cNvPr id="8" name="Footer Placeholder 7"/>
          <p:cNvSpPr>
            <a:spLocks noGrp="1"/>
          </p:cNvSpPr>
          <p:nvPr>
            <p:ph type="ftr" sz="quarter" idx="11"/>
          </p:nvPr>
        </p:nvSpPr>
        <p:spPr/>
        <p:txBody>
          <a:bodyPr/>
          <a:lstStyle/>
          <a:p>
            <a:r>
              <a:rPr lang="en-US" smtClean="0"/>
              <a:t>UAI 2013 Application Workshop</a:t>
            </a:r>
            <a:endParaRPr lang="en-US"/>
          </a:p>
        </p:txBody>
      </p:sp>
      <p:sp>
        <p:nvSpPr>
          <p:cNvPr id="9" name="Slide Number Placeholder 8"/>
          <p:cNvSpPr>
            <a:spLocks noGrp="1"/>
          </p:cNvSpPr>
          <p:nvPr>
            <p:ph type="sldNum" sz="quarter" idx="12"/>
          </p:nvPr>
        </p:nvSpPr>
        <p:spPr/>
        <p:txBody>
          <a:bodyPr/>
          <a:lstStyle/>
          <a:p>
            <a:fld id="{B220D8FB-B203-B741-8802-7F6CBD63AF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July, 2013</a:t>
            </a:r>
            <a:endParaRPr lang="en-US"/>
          </a:p>
        </p:txBody>
      </p:sp>
      <p:sp>
        <p:nvSpPr>
          <p:cNvPr id="4" name="Footer Placeholder 3"/>
          <p:cNvSpPr>
            <a:spLocks noGrp="1"/>
          </p:cNvSpPr>
          <p:nvPr>
            <p:ph type="ftr" sz="quarter" idx="11"/>
          </p:nvPr>
        </p:nvSpPr>
        <p:spPr/>
        <p:txBody>
          <a:bodyPr/>
          <a:lstStyle/>
          <a:p>
            <a:r>
              <a:rPr lang="en-US" smtClean="0"/>
              <a:t>UAI 2013 Application Workshop</a:t>
            </a:r>
            <a:endParaRPr lang="en-US"/>
          </a:p>
        </p:txBody>
      </p:sp>
      <p:sp>
        <p:nvSpPr>
          <p:cNvPr id="5" name="Slide Number Placeholder 4"/>
          <p:cNvSpPr>
            <a:spLocks noGrp="1"/>
          </p:cNvSpPr>
          <p:nvPr>
            <p:ph type="sldNum" sz="quarter" idx="12"/>
          </p:nvPr>
        </p:nvSpPr>
        <p:spPr/>
        <p:txBody>
          <a:bodyPr/>
          <a:lstStyle/>
          <a:p>
            <a:fld id="{B220D8FB-B203-B741-8802-7F6CBD63AF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2013</a:t>
            </a:r>
            <a:endParaRPr lang="en-US"/>
          </a:p>
        </p:txBody>
      </p:sp>
      <p:sp>
        <p:nvSpPr>
          <p:cNvPr id="3" name="Footer Placeholder 2"/>
          <p:cNvSpPr>
            <a:spLocks noGrp="1"/>
          </p:cNvSpPr>
          <p:nvPr>
            <p:ph type="ftr" sz="quarter" idx="11"/>
          </p:nvPr>
        </p:nvSpPr>
        <p:spPr/>
        <p:txBody>
          <a:bodyPr/>
          <a:lstStyle/>
          <a:p>
            <a:r>
              <a:rPr lang="en-US" smtClean="0"/>
              <a:t>UAI 2013 Application Workshop</a:t>
            </a:r>
            <a:endParaRPr lang="en-US"/>
          </a:p>
        </p:txBody>
      </p:sp>
      <p:sp>
        <p:nvSpPr>
          <p:cNvPr id="4" name="Slide Number Placeholder 3"/>
          <p:cNvSpPr>
            <a:spLocks noGrp="1"/>
          </p:cNvSpPr>
          <p:nvPr>
            <p:ph type="sldNum" sz="quarter" idx="12"/>
          </p:nvPr>
        </p:nvSpPr>
        <p:spPr/>
        <p:txBody>
          <a:bodyPr/>
          <a:lstStyle/>
          <a:p>
            <a:fld id="{B220D8FB-B203-B741-8802-7F6CBD63AF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July, 2013</a:t>
            </a:r>
            <a:endParaRPr lang="en-US"/>
          </a:p>
        </p:txBody>
      </p:sp>
      <p:sp>
        <p:nvSpPr>
          <p:cNvPr id="6" name="Footer Placeholder 5"/>
          <p:cNvSpPr>
            <a:spLocks noGrp="1"/>
          </p:cNvSpPr>
          <p:nvPr>
            <p:ph type="ftr" sz="quarter" idx="11"/>
          </p:nvPr>
        </p:nvSpPr>
        <p:spPr/>
        <p:txBody>
          <a:bodyPr/>
          <a:lstStyle/>
          <a:p>
            <a:r>
              <a:rPr lang="en-US" smtClean="0"/>
              <a:t>UAI 2013 Application Workshop</a:t>
            </a:r>
            <a:endParaRPr lang="en-US"/>
          </a:p>
        </p:txBody>
      </p:sp>
      <p:sp>
        <p:nvSpPr>
          <p:cNvPr id="7" name="Slide Number Placeholder 6"/>
          <p:cNvSpPr>
            <a:spLocks noGrp="1"/>
          </p:cNvSpPr>
          <p:nvPr>
            <p:ph type="sldNum" sz="quarter" idx="12"/>
          </p:nvPr>
        </p:nvSpPr>
        <p:spPr/>
        <p:txBody>
          <a:bodyPr/>
          <a:lstStyle/>
          <a:p>
            <a:fld id="{B220D8FB-B203-B741-8802-7F6CBD63AF8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July, 2013</a:t>
            </a:r>
            <a:endParaRPr lang="en-US"/>
          </a:p>
        </p:txBody>
      </p:sp>
      <p:sp>
        <p:nvSpPr>
          <p:cNvPr id="6" name="Footer Placeholder 5"/>
          <p:cNvSpPr>
            <a:spLocks noGrp="1"/>
          </p:cNvSpPr>
          <p:nvPr>
            <p:ph type="ftr" sz="quarter" idx="11"/>
          </p:nvPr>
        </p:nvSpPr>
        <p:spPr/>
        <p:txBody>
          <a:bodyPr/>
          <a:lstStyle/>
          <a:p>
            <a:r>
              <a:rPr lang="en-US" smtClean="0"/>
              <a:t>UAI 2013 Application Workshop</a:t>
            </a:r>
            <a:endParaRPr lang="en-US"/>
          </a:p>
        </p:txBody>
      </p:sp>
      <p:sp>
        <p:nvSpPr>
          <p:cNvPr id="7" name="Slide Number Placeholder 6"/>
          <p:cNvSpPr>
            <a:spLocks noGrp="1"/>
          </p:cNvSpPr>
          <p:nvPr>
            <p:ph type="sldNum" sz="quarter" idx="12"/>
          </p:nvPr>
        </p:nvSpPr>
        <p:spPr/>
        <p:txBody>
          <a:bodyPr/>
          <a:lstStyle/>
          <a:p>
            <a:fld id="{B220D8FB-B203-B741-8802-7F6CBD63AF8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E2B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621D16"/>
                </a:solidFill>
              </a:defRPr>
            </a:lvl1pPr>
          </a:lstStyle>
          <a:p>
            <a:r>
              <a:rPr lang="en-US" smtClean="0"/>
              <a:t>July, 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621D16"/>
                </a:solidFill>
              </a:defRPr>
            </a:lvl1pPr>
          </a:lstStyle>
          <a:p>
            <a:r>
              <a:rPr lang="en-US" smtClean="0"/>
              <a:t>UAI 2013 Application Workshop</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621D16"/>
                </a:solidFill>
              </a:defRPr>
            </a:lvl1pPr>
          </a:lstStyle>
          <a:p>
            <a:fld id="{B220D8FB-B203-B741-8802-7F6CBD63AF8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rgbClr val="621D16"/>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621D1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621D16"/>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621D16"/>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621D16"/>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621D1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9E2B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561817"/>
                </a:solidFill>
              </a:defRPr>
            </a:lvl1pPr>
          </a:lstStyle>
          <a:p>
            <a:r>
              <a:rPr lang="en-US" smtClean="0"/>
              <a:t>July, 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561817"/>
                </a:solidFill>
              </a:defRPr>
            </a:lvl1pPr>
          </a:lstStyle>
          <a:p>
            <a:r>
              <a:rPr lang="en-US" smtClean="0"/>
              <a:t>UAI 2013 Application Workshop</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561817"/>
                </a:solidFill>
              </a:defRPr>
            </a:lvl1pPr>
          </a:lstStyle>
          <a:p>
            <a:fld id="{159C9F46-3B34-CD43-938C-301999241F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defTabSz="457200" rtl="0" eaLnBrk="1" latinLnBrk="0" hangingPunct="1">
        <a:spcBef>
          <a:spcPct val="0"/>
        </a:spcBef>
        <a:buNone/>
        <a:defRPr sz="4400" kern="1200">
          <a:solidFill>
            <a:srgbClr val="561817"/>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56181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561817"/>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61817"/>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6181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6181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9E2B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561817"/>
                </a:solidFill>
              </a:defRPr>
            </a:lvl1pPr>
          </a:lstStyle>
          <a:p>
            <a:r>
              <a:rPr lang="en-US" smtClean="0"/>
              <a:t>July, 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561817"/>
                </a:solidFill>
              </a:defRPr>
            </a:lvl1pPr>
          </a:lstStyle>
          <a:p>
            <a:r>
              <a:rPr lang="en-US" smtClean="0"/>
              <a:t>UAI 2013 Application Workshop</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561817"/>
                </a:solidFill>
              </a:defRPr>
            </a:lvl1pPr>
          </a:lstStyle>
          <a:p>
            <a:fld id="{159C9F46-3B34-CD43-938C-301999241F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457200" rtl="0" eaLnBrk="1" latinLnBrk="0" hangingPunct="1">
        <a:spcBef>
          <a:spcPct val="0"/>
        </a:spcBef>
        <a:buNone/>
        <a:defRPr sz="4400" kern="1200">
          <a:solidFill>
            <a:srgbClr val="561817"/>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56181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561817"/>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61817"/>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6181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6181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21D1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0512"/>
            <a:ext cx="8153400" cy="1470025"/>
          </a:xfrm>
        </p:spPr>
        <p:txBody>
          <a:bodyPr>
            <a:normAutofit/>
          </a:bodyPr>
          <a:lstStyle/>
          <a:p>
            <a:r>
              <a:rPr lang="en-US" dirty="0" smtClean="0">
                <a:solidFill>
                  <a:srgbClr val="F1A027"/>
                </a:solidFill>
              </a:rPr>
              <a:t>Debugging the Evidence Chain</a:t>
            </a:r>
            <a:endParaRPr lang="en-US" dirty="0">
              <a:solidFill>
                <a:srgbClr val="F1A027"/>
              </a:solidFill>
            </a:endParaRPr>
          </a:p>
        </p:txBody>
      </p:sp>
      <p:sp>
        <p:nvSpPr>
          <p:cNvPr id="3" name="Subtitle 2"/>
          <p:cNvSpPr>
            <a:spLocks noGrp="1"/>
          </p:cNvSpPr>
          <p:nvPr>
            <p:ph type="subTitle" idx="1"/>
          </p:nvPr>
        </p:nvSpPr>
        <p:spPr>
          <a:xfrm>
            <a:off x="1371600" y="3886200"/>
            <a:ext cx="6400800" cy="2561492"/>
          </a:xfrm>
        </p:spPr>
        <p:txBody>
          <a:bodyPr>
            <a:normAutofit fontScale="70000" lnSpcReduction="20000"/>
          </a:bodyPr>
          <a:lstStyle/>
          <a:p>
            <a:r>
              <a:rPr lang="en-US" dirty="0" smtClean="0">
                <a:solidFill>
                  <a:srgbClr val="F1A027"/>
                </a:solidFill>
              </a:rPr>
              <a:t>Russell Almond, Yoon Jeon Kim, Valerie J. Shute, &amp; Mathew Ventura</a:t>
            </a:r>
          </a:p>
          <a:p>
            <a:r>
              <a:rPr lang="en-US" dirty="0" smtClean="0">
                <a:solidFill>
                  <a:srgbClr val="F1A027"/>
                </a:solidFill>
              </a:rPr>
              <a:t>Florida State University</a:t>
            </a:r>
          </a:p>
          <a:p>
            <a:r>
              <a:rPr lang="en-US" dirty="0" smtClean="0">
                <a:solidFill>
                  <a:srgbClr val="F1A027"/>
                </a:solidFill>
              </a:rPr>
              <a:t>College of Education</a:t>
            </a:r>
          </a:p>
          <a:p>
            <a:r>
              <a:rPr lang="en-US" dirty="0" smtClean="0">
                <a:solidFill>
                  <a:srgbClr val="F1A027"/>
                </a:solidFill>
              </a:rPr>
              <a:t>Educational Psychology and Learning Systems</a:t>
            </a:r>
          </a:p>
          <a:p>
            <a:r>
              <a:rPr lang="en-US" dirty="0" smtClean="0">
                <a:solidFill>
                  <a:schemeClr val="bg1"/>
                </a:solidFill>
              </a:rPr>
              <a:t>ralmond@fsu.edu</a:t>
            </a:r>
          </a:p>
          <a:p>
            <a:r>
              <a:rPr lang="en-US" sz="2400" baseline="30000" dirty="0" smtClean="0">
                <a:solidFill>
                  <a:srgbClr val="F1A027"/>
                </a:solidFill>
              </a:rPr>
              <a:t>1</a:t>
            </a:r>
            <a:r>
              <a:rPr lang="en-US" sz="2400" dirty="0" smtClean="0">
                <a:solidFill>
                  <a:srgbClr val="F1A027"/>
                </a:solidFill>
              </a:rPr>
              <a:t>With lots of help</a:t>
            </a:r>
            <a:endParaRPr lang="en-US" sz="2400" baseline="30000" dirty="0">
              <a:solidFill>
                <a:srgbClr val="F1A027"/>
              </a:solidFill>
            </a:endParaRPr>
          </a:p>
        </p:txBody>
      </p:sp>
      <p:sp>
        <p:nvSpPr>
          <p:cNvPr id="5" name="Rectangle 4"/>
          <p:cNvSpPr/>
          <p:nvPr/>
        </p:nvSpPr>
        <p:spPr>
          <a:xfrm>
            <a:off x="0" y="0"/>
            <a:ext cx="9144000" cy="884100"/>
          </a:xfrm>
          <a:prstGeom prst="rect">
            <a:avLst/>
          </a:prstGeom>
          <a:solidFill>
            <a:srgbClr val="CB9B2A"/>
          </a:solidFill>
          <a:ln>
            <a:solidFill>
              <a:srgbClr val="CB9B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0" y="0"/>
            <a:ext cx="498056" cy="6858000"/>
          </a:xfrm>
          <a:prstGeom prst="rect">
            <a:avLst/>
          </a:prstGeom>
          <a:solidFill>
            <a:srgbClr val="CB9B2A"/>
          </a:solidFill>
          <a:ln>
            <a:solidFill>
              <a:srgbClr val="CB9B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fsu_2.png"/>
          <p:cNvPicPr>
            <a:picLocks noChangeAspect="1"/>
          </p:cNvPicPr>
          <p:nvPr/>
        </p:nvPicPr>
        <p:blipFill>
          <a:blip r:embed="rId3"/>
          <a:stretch>
            <a:fillRect/>
          </a:stretch>
        </p:blipFill>
        <p:spPr>
          <a:xfrm>
            <a:off x="18288" y="0"/>
            <a:ext cx="1810512" cy="1810512"/>
          </a:xfrm>
          <a:prstGeom prst="rect">
            <a:avLst/>
          </a:prstGeom>
        </p:spPr>
      </p:pic>
      <p:sp>
        <p:nvSpPr>
          <p:cNvPr id="7" name="Date Placeholder 6"/>
          <p:cNvSpPr>
            <a:spLocks noGrp="1"/>
          </p:cNvSpPr>
          <p:nvPr>
            <p:ph type="dt" sz="half" idx="10"/>
          </p:nvPr>
        </p:nvSpPr>
        <p:spPr/>
        <p:txBody>
          <a:bodyPr/>
          <a:lstStyle/>
          <a:p>
            <a:r>
              <a:rPr lang="en-US" smtClean="0"/>
              <a:t>July, 2013</a:t>
            </a:r>
            <a:endParaRPr lang="en-US"/>
          </a:p>
        </p:txBody>
      </p:sp>
      <p:sp>
        <p:nvSpPr>
          <p:cNvPr id="8" name="Slide Number Placeholder 7"/>
          <p:cNvSpPr>
            <a:spLocks noGrp="1"/>
          </p:cNvSpPr>
          <p:nvPr>
            <p:ph type="sldNum" sz="quarter" idx="12"/>
          </p:nvPr>
        </p:nvSpPr>
        <p:spPr/>
        <p:txBody>
          <a:bodyPr/>
          <a:lstStyle/>
          <a:p>
            <a:fld id="{B220D8FB-B203-B741-8802-7F6CBD63AF8C}" type="slidenum">
              <a:rPr lang="en-US" smtClean="0"/>
              <a:pPr/>
              <a:t>1</a:t>
            </a:fld>
            <a:endParaRPr lang="en-US"/>
          </a:p>
        </p:txBody>
      </p:sp>
      <p:sp>
        <p:nvSpPr>
          <p:cNvPr id="9" name="Footer Placeholder 8"/>
          <p:cNvSpPr>
            <a:spLocks noGrp="1"/>
          </p:cNvSpPr>
          <p:nvPr>
            <p:ph type="ftr" sz="quarter" idx="11"/>
          </p:nvPr>
        </p:nvSpPr>
        <p:spPr/>
        <p:txBody>
          <a:bodyPr/>
          <a:lstStyle/>
          <a:p>
            <a:r>
              <a:rPr lang="en-US" smtClean="0"/>
              <a:t>UAI 2013 Application Workshop</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 Model</a:t>
            </a:r>
            <a:endParaRPr lang="en-US" dirty="0"/>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18492" y="1417638"/>
            <a:ext cx="6382858" cy="3045715"/>
          </a:xfrm>
        </p:spPr>
      </p:pic>
      <p:sp>
        <p:nvSpPr>
          <p:cNvPr id="8" name="Content Placeholder 7"/>
          <p:cNvSpPr>
            <a:spLocks noGrp="1"/>
          </p:cNvSpPr>
          <p:nvPr>
            <p:ph sz="half" idx="2"/>
          </p:nvPr>
        </p:nvSpPr>
        <p:spPr>
          <a:xfrm>
            <a:off x="457200" y="4702540"/>
            <a:ext cx="8229600" cy="1700702"/>
          </a:xfrm>
        </p:spPr>
        <p:txBody>
          <a:bodyPr>
            <a:normAutofit fontScale="77500" lnSpcReduction="20000"/>
          </a:bodyPr>
          <a:lstStyle/>
          <a:p>
            <a:r>
              <a:rPr lang="en-US" dirty="0" smtClean="0"/>
              <a:t>Trophy nodes have three possible values:  Gold, Silver or None</a:t>
            </a:r>
          </a:p>
          <a:p>
            <a:r>
              <a:rPr lang="en-US" dirty="0" smtClean="0"/>
              <a:t>Can use data from pre/post test as proxy for latent agent knowledge variables</a:t>
            </a:r>
          </a:p>
          <a:p>
            <a:r>
              <a:rPr lang="en-US" dirty="0" smtClean="0"/>
              <a:t>Depends heavily on agent identification system</a:t>
            </a:r>
            <a:endParaRPr lang="en-US" dirty="0"/>
          </a:p>
        </p:txBody>
      </p:sp>
      <p:sp>
        <p:nvSpPr>
          <p:cNvPr id="4" name="Date Placeholder 3"/>
          <p:cNvSpPr>
            <a:spLocks noGrp="1"/>
          </p:cNvSpPr>
          <p:nvPr>
            <p:ph type="dt" sz="half" idx="10"/>
          </p:nvPr>
        </p:nvSpPr>
        <p:spPr/>
        <p:txBody>
          <a:bodyPr/>
          <a:lstStyle/>
          <a:p>
            <a:r>
              <a:rPr lang="en-US" smtClean="0"/>
              <a:t>July, 2013</a:t>
            </a:r>
            <a:endParaRPr lang="en-US"/>
          </a:p>
        </p:txBody>
      </p:sp>
      <p:sp>
        <p:nvSpPr>
          <p:cNvPr id="5" name="Footer Placeholder 4"/>
          <p:cNvSpPr>
            <a:spLocks noGrp="1"/>
          </p:cNvSpPr>
          <p:nvPr>
            <p:ph type="ftr" sz="quarter" idx="11"/>
          </p:nvPr>
        </p:nvSpPr>
        <p:spPr/>
        <p:txBody>
          <a:bodyPr/>
          <a:lstStyle/>
          <a:p>
            <a:r>
              <a:rPr lang="en-US" smtClean="0"/>
              <a:t>UAI 2013 Application Workshop</a:t>
            </a:r>
            <a:endParaRPr lang="en-US"/>
          </a:p>
        </p:txBody>
      </p:sp>
      <p:sp>
        <p:nvSpPr>
          <p:cNvPr id="6" name="Slide Number Placeholder 5"/>
          <p:cNvSpPr>
            <a:spLocks noGrp="1"/>
          </p:cNvSpPr>
          <p:nvPr>
            <p:ph type="sldNum" sz="quarter" idx="12"/>
          </p:nvPr>
        </p:nvSpPr>
        <p:spPr/>
        <p:txBody>
          <a:bodyPr/>
          <a:lstStyle/>
          <a:p>
            <a:fld id="{159C9F46-3B34-CD43-938C-301999241FA1}" type="slidenum">
              <a:rPr lang="en-US" smtClean="0"/>
              <a:pPr/>
              <a:t>10</a:t>
            </a:fld>
            <a:endParaRPr lang="en-US"/>
          </a:p>
        </p:txBody>
      </p:sp>
    </p:spTree>
    <p:extLst>
      <p:ext uri="{BB962C8B-B14F-4D97-AF65-F5344CB8AC3E}">
        <p14:creationId xmlns:p14="http://schemas.microsoft.com/office/powerpoint/2010/main" val="4199895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 charset="0"/>
              </a:defRPr>
            </a:lvl1pPr>
            <a:lvl2pPr marL="742950" indent="-285750" eaLnBrk="0" hangingPunct="0">
              <a:defRPr sz="2400">
                <a:solidFill>
                  <a:schemeClr val="tx1"/>
                </a:solidFill>
                <a:latin typeface="Times New Roman" pitchFamily="1" charset="0"/>
              </a:defRPr>
            </a:lvl2pPr>
            <a:lvl3pPr marL="1143000" indent="-228600" eaLnBrk="0" hangingPunct="0">
              <a:defRPr sz="2400">
                <a:solidFill>
                  <a:schemeClr val="tx1"/>
                </a:solidFill>
                <a:latin typeface="Times New Roman" pitchFamily="1" charset="0"/>
              </a:defRPr>
            </a:lvl3pPr>
            <a:lvl4pPr marL="1600200" indent="-228600" eaLnBrk="0" hangingPunct="0">
              <a:defRPr sz="2400">
                <a:solidFill>
                  <a:schemeClr val="tx1"/>
                </a:solidFill>
                <a:latin typeface="Times New Roman" pitchFamily="1" charset="0"/>
              </a:defRPr>
            </a:lvl4pPr>
            <a:lvl5pPr marL="2057400" indent="-228600" eaLnBrk="0" hangingPunct="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1" hangingPunct="1"/>
            <a:fld id="{76FFFE0D-A283-44FE-8CAD-6F2B3F7F2445}" type="slidenum">
              <a:rPr lang="en-US" sz="1200" smtClean="0"/>
              <a:pPr eaLnBrk="1" hangingPunct="1"/>
              <a:t>11</a:t>
            </a:fld>
            <a:endParaRPr lang="en-US" sz="1200" smtClean="0"/>
          </a:p>
        </p:txBody>
      </p:sp>
      <p:sp>
        <p:nvSpPr>
          <p:cNvPr id="53251" name="Rectangle 2"/>
          <p:cNvSpPr>
            <a:spLocks noGrp="1" noChangeArrowheads="1"/>
          </p:cNvSpPr>
          <p:nvPr>
            <p:ph type="title"/>
          </p:nvPr>
        </p:nvSpPr>
        <p:spPr>
          <a:xfrm>
            <a:off x="609600" y="304800"/>
            <a:ext cx="8077200" cy="1143000"/>
          </a:xfrm>
        </p:spPr>
        <p:txBody>
          <a:bodyPr/>
          <a:lstStyle/>
          <a:p>
            <a:pPr algn="l" eaLnBrk="1" hangingPunct="1">
              <a:lnSpc>
                <a:spcPct val="85000"/>
              </a:lnSpc>
            </a:pPr>
            <a:r>
              <a:rPr lang="en-US" sz="3600" b="1" dirty="0" smtClean="0"/>
              <a:t>The “Effective </a:t>
            </a:r>
            <a:r>
              <a:rPr lang="en-US" sz="3600" b="1" i="1" dirty="0" smtClean="0">
                <a:latin typeface="Symbol" pitchFamily="1" charset="2"/>
              </a:rPr>
              <a:t>q </a:t>
            </a:r>
            <a:r>
              <a:rPr lang="en-US" sz="3600" b="1" dirty="0" smtClean="0"/>
              <a:t>” Method for determining CPTs</a:t>
            </a:r>
          </a:p>
        </p:txBody>
      </p:sp>
      <p:sp>
        <p:nvSpPr>
          <p:cNvPr id="53252" name="Rectangle 3"/>
          <p:cNvSpPr>
            <a:spLocks noGrp="1" noChangeArrowheads="1"/>
          </p:cNvSpPr>
          <p:nvPr>
            <p:ph type="body" idx="1"/>
          </p:nvPr>
        </p:nvSpPr>
        <p:spPr>
          <a:xfrm>
            <a:off x="609600" y="4747846"/>
            <a:ext cx="8077200" cy="1608504"/>
          </a:xfrm>
        </p:spPr>
        <p:txBody>
          <a:bodyPr>
            <a:normAutofit/>
          </a:bodyPr>
          <a:lstStyle/>
          <a:p>
            <a:pPr eaLnBrk="1" hangingPunct="1">
              <a:lnSpc>
                <a:spcPct val="90000"/>
              </a:lnSpc>
              <a:buFontTx/>
              <a:buNone/>
            </a:pPr>
            <a:r>
              <a:rPr lang="en-US" sz="2000" dirty="0" err="1" smtClean="0"/>
              <a:t>Pr</a:t>
            </a:r>
            <a:r>
              <a:rPr lang="en-US" sz="2000" dirty="0" smtClean="0"/>
              <a:t>(Any Trophy| Agent Ability)</a:t>
            </a:r>
          </a:p>
          <a:p>
            <a:pPr eaLnBrk="1" hangingPunct="1">
              <a:lnSpc>
                <a:spcPct val="90000"/>
              </a:lnSpc>
              <a:buFontTx/>
              <a:buNone/>
            </a:pPr>
            <a:r>
              <a:rPr lang="en-US" sz="2000" dirty="0"/>
              <a:t>	</a:t>
            </a:r>
            <a:r>
              <a:rPr lang="en-US" sz="2000" dirty="0" smtClean="0"/>
              <a:t> = logit</a:t>
            </a:r>
            <a:r>
              <a:rPr lang="en-US" sz="2000" baseline="30000" dirty="0" smtClean="0"/>
              <a:t>-1</a:t>
            </a:r>
            <a:r>
              <a:rPr lang="en-US" sz="2000" dirty="0" smtClean="0"/>
              <a:t> 1.7 </a:t>
            </a:r>
            <a:r>
              <a:rPr lang="en-US" sz="2000" i="1" dirty="0" err="1" smtClean="0"/>
              <a:t>a</a:t>
            </a:r>
            <a:r>
              <a:rPr lang="en-US" sz="2000" i="1" baseline="-25000" dirty="0" err="1" smtClean="0"/>
              <a:t>S</a:t>
            </a:r>
            <a:r>
              <a:rPr lang="en-US" sz="2000" i="1" dirty="0"/>
              <a:t> </a:t>
            </a:r>
            <a:r>
              <a:rPr lang="en-US" sz="2000" i="1" dirty="0" smtClean="0"/>
              <a:t>(</a:t>
            </a:r>
            <a:r>
              <a:rPr lang="en-US" sz="2000" i="1" dirty="0" smtClean="0">
                <a:latin typeface="Symbol" pitchFamily="18" charset="2"/>
              </a:rPr>
              <a:t>q</a:t>
            </a:r>
            <a:r>
              <a:rPr lang="en-US" sz="2000" i="1" dirty="0" smtClean="0"/>
              <a:t>-</a:t>
            </a:r>
            <a:r>
              <a:rPr lang="en-US" sz="2000" i="1" dirty="0" err="1" smtClean="0"/>
              <a:t>b</a:t>
            </a:r>
            <a:r>
              <a:rPr lang="en-US" sz="2000" i="1" baseline="-25000" dirty="0" err="1" smtClean="0"/>
              <a:t>S</a:t>
            </a:r>
            <a:r>
              <a:rPr lang="en-US" sz="2000" i="1" dirty="0" smtClean="0"/>
              <a:t>)</a:t>
            </a:r>
          </a:p>
          <a:p>
            <a:pPr>
              <a:lnSpc>
                <a:spcPct val="90000"/>
              </a:lnSpc>
              <a:buNone/>
            </a:pPr>
            <a:r>
              <a:rPr lang="en-US" sz="2000" dirty="0" err="1" smtClean="0"/>
              <a:t>Pr</a:t>
            </a:r>
            <a:r>
              <a:rPr lang="en-US" sz="2000" dirty="0" smtClean="0"/>
              <a:t>(Gold </a:t>
            </a:r>
            <a:r>
              <a:rPr lang="en-US" sz="2000" dirty="0"/>
              <a:t>Trophy| </a:t>
            </a:r>
            <a:r>
              <a:rPr lang="en-US" sz="2000" dirty="0" smtClean="0"/>
              <a:t>Any Trophy, Agent </a:t>
            </a:r>
            <a:r>
              <a:rPr lang="en-US" sz="2000" dirty="0"/>
              <a:t>Ability) </a:t>
            </a:r>
            <a:endParaRPr lang="en-US" sz="2000" dirty="0" smtClean="0"/>
          </a:p>
          <a:p>
            <a:pPr>
              <a:lnSpc>
                <a:spcPct val="90000"/>
              </a:lnSpc>
              <a:buNone/>
            </a:pPr>
            <a:r>
              <a:rPr lang="en-US" sz="2000" dirty="0"/>
              <a:t> </a:t>
            </a:r>
            <a:r>
              <a:rPr lang="en-US" sz="2000" dirty="0" smtClean="0"/>
              <a:t>  		= </a:t>
            </a:r>
            <a:r>
              <a:rPr lang="en-US" sz="2000" dirty="0"/>
              <a:t>logit</a:t>
            </a:r>
            <a:r>
              <a:rPr lang="en-US" sz="2000" baseline="30000" dirty="0"/>
              <a:t>-1</a:t>
            </a:r>
            <a:r>
              <a:rPr lang="en-US" sz="2000" dirty="0"/>
              <a:t> 1.7 </a:t>
            </a:r>
            <a:r>
              <a:rPr lang="en-US" sz="2000" i="1" dirty="0" err="1"/>
              <a:t>a</a:t>
            </a:r>
            <a:r>
              <a:rPr lang="en-US" sz="2000" i="1" baseline="-25000" dirty="0" err="1"/>
              <a:t>S</a:t>
            </a:r>
            <a:r>
              <a:rPr lang="en-US" sz="2000" i="1" dirty="0"/>
              <a:t> (</a:t>
            </a:r>
            <a:r>
              <a:rPr lang="en-US" sz="2000" i="1" dirty="0">
                <a:latin typeface="Symbol" pitchFamily="18" charset="2"/>
              </a:rPr>
              <a:t>q</a:t>
            </a:r>
            <a:r>
              <a:rPr lang="en-US" sz="2000" i="1" dirty="0"/>
              <a:t>-</a:t>
            </a:r>
            <a:r>
              <a:rPr lang="en-US" sz="2000" i="1" dirty="0" err="1"/>
              <a:t>b</a:t>
            </a:r>
            <a:r>
              <a:rPr lang="en-US" sz="2000" i="1" baseline="-25000" dirty="0" err="1"/>
              <a:t>S</a:t>
            </a:r>
            <a:r>
              <a:rPr lang="en-US" sz="2000" i="1" dirty="0" smtClean="0"/>
              <a:t>)</a:t>
            </a:r>
          </a:p>
          <a:p>
            <a:pPr>
              <a:lnSpc>
                <a:spcPct val="90000"/>
              </a:lnSpc>
              <a:buNone/>
            </a:pPr>
            <a:endParaRPr lang="en-US" sz="2000" i="1" dirty="0"/>
          </a:p>
        </p:txBody>
      </p:sp>
      <p:graphicFrame>
        <p:nvGraphicFramePr>
          <p:cNvPr id="53253" name="Object 4"/>
          <p:cNvGraphicFramePr>
            <a:graphicFrameLocks noChangeAspect="1"/>
          </p:cNvGraphicFramePr>
          <p:nvPr>
            <p:extLst>
              <p:ext uri="{D42A27DB-BD31-4B8C-83A1-F6EECF244321}">
                <p14:modId xmlns:p14="http://schemas.microsoft.com/office/powerpoint/2010/main" val="3895398027"/>
              </p:ext>
            </p:extLst>
          </p:nvPr>
        </p:nvGraphicFramePr>
        <p:xfrm>
          <a:off x="111369" y="1447800"/>
          <a:ext cx="7162800" cy="2930525"/>
        </p:xfrm>
        <a:graphic>
          <a:graphicData uri="http://schemas.openxmlformats.org/presentationml/2006/ole">
            <mc:AlternateContent xmlns:mc="http://schemas.openxmlformats.org/markup-compatibility/2006">
              <mc:Choice xmlns:v="urn:schemas-microsoft-com:vml" Requires="v">
                <p:oleObj spid="_x0000_s1036" name="Picture" r:id="rId4" imgW="3987800" imgH="1633220" progId="Word.Picture.8">
                  <p:embed/>
                </p:oleObj>
              </mc:Choice>
              <mc:Fallback>
                <p:oleObj name="Picture" r:id="rId4" imgW="3987800" imgH="163322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369" y="1447800"/>
                        <a:ext cx="7162800" cy="293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4" name="Line 5"/>
          <p:cNvSpPr>
            <a:spLocks noChangeShapeType="1"/>
          </p:cNvSpPr>
          <p:nvPr/>
        </p:nvSpPr>
        <p:spPr bwMode="auto">
          <a:xfrm>
            <a:off x="3200400" y="1905000"/>
            <a:ext cx="0" cy="17526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5" name="Oval 6"/>
          <p:cNvSpPr>
            <a:spLocks noChangeArrowheads="1"/>
          </p:cNvSpPr>
          <p:nvPr/>
        </p:nvSpPr>
        <p:spPr bwMode="auto">
          <a:xfrm>
            <a:off x="3124200" y="2133600"/>
            <a:ext cx="152400" cy="152400"/>
          </a:xfrm>
          <a:prstGeom prst="ellipse">
            <a:avLst/>
          </a:prstGeom>
          <a:solidFill>
            <a:srgbClr val="003399"/>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6" name="Oval 7"/>
          <p:cNvSpPr>
            <a:spLocks noChangeArrowheads="1"/>
          </p:cNvSpPr>
          <p:nvPr/>
        </p:nvSpPr>
        <p:spPr bwMode="auto">
          <a:xfrm>
            <a:off x="3124200" y="2971800"/>
            <a:ext cx="152400" cy="152400"/>
          </a:xfrm>
          <a:prstGeom prst="ellipse">
            <a:avLst/>
          </a:prstGeom>
          <a:solidFill>
            <a:srgbClr val="FF66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7" name="Oval 8"/>
          <p:cNvSpPr>
            <a:spLocks noChangeArrowheads="1"/>
          </p:cNvSpPr>
          <p:nvPr/>
        </p:nvSpPr>
        <p:spPr bwMode="auto">
          <a:xfrm>
            <a:off x="3124200" y="3305175"/>
            <a:ext cx="152400" cy="152400"/>
          </a:xfrm>
          <a:prstGeom prst="ellipse">
            <a:avLst/>
          </a:prstGeom>
          <a:solidFill>
            <a:srgbClr val="FF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8" name="Line 9"/>
          <p:cNvSpPr>
            <a:spLocks noChangeShapeType="1"/>
          </p:cNvSpPr>
          <p:nvPr/>
        </p:nvSpPr>
        <p:spPr bwMode="auto">
          <a:xfrm>
            <a:off x="4191000" y="1905000"/>
            <a:ext cx="0" cy="17526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9" name="Oval 10"/>
          <p:cNvSpPr>
            <a:spLocks noChangeArrowheads="1"/>
          </p:cNvSpPr>
          <p:nvPr/>
        </p:nvSpPr>
        <p:spPr bwMode="auto">
          <a:xfrm>
            <a:off x="4114800" y="2609850"/>
            <a:ext cx="152400" cy="152400"/>
          </a:xfrm>
          <a:prstGeom prst="ellipse">
            <a:avLst/>
          </a:prstGeom>
          <a:solidFill>
            <a:srgbClr val="FF66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0" name="Oval 11"/>
          <p:cNvSpPr>
            <a:spLocks noChangeArrowheads="1"/>
          </p:cNvSpPr>
          <p:nvPr/>
        </p:nvSpPr>
        <p:spPr bwMode="auto">
          <a:xfrm>
            <a:off x="4114800" y="2743200"/>
            <a:ext cx="152400" cy="152400"/>
          </a:xfrm>
          <a:prstGeom prst="ellipse">
            <a:avLst/>
          </a:prstGeom>
          <a:solidFill>
            <a:srgbClr val="003399"/>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1" name="Oval 12"/>
          <p:cNvSpPr>
            <a:spLocks noChangeArrowheads="1"/>
          </p:cNvSpPr>
          <p:nvPr/>
        </p:nvSpPr>
        <p:spPr bwMode="auto">
          <a:xfrm>
            <a:off x="4114800" y="3086100"/>
            <a:ext cx="152400" cy="152400"/>
          </a:xfrm>
          <a:prstGeom prst="ellipse">
            <a:avLst/>
          </a:prstGeom>
          <a:solidFill>
            <a:srgbClr val="FF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2" name="Line 13"/>
          <p:cNvSpPr>
            <a:spLocks noChangeShapeType="1"/>
          </p:cNvSpPr>
          <p:nvPr/>
        </p:nvSpPr>
        <p:spPr bwMode="auto">
          <a:xfrm>
            <a:off x="5105400" y="1905000"/>
            <a:ext cx="0" cy="17526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3" name="Oval 14"/>
          <p:cNvSpPr>
            <a:spLocks noChangeArrowheads="1"/>
          </p:cNvSpPr>
          <p:nvPr/>
        </p:nvSpPr>
        <p:spPr bwMode="auto">
          <a:xfrm>
            <a:off x="5029200" y="2584450"/>
            <a:ext cx="152400" cy="152400"/>
          </a:xfrm>
          <a:prstGeom prst="ellipse">
            <a:avLst/>
          </a:prstGeom>
          <a:solidFill>
            <a:srgbClr val="FF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4" name="Oval 15"/>
          <p:cNvSpPr>
            <a:spLocks noChangeArrowheads="1"/>
          </p:cNvSpPr>
          <p:nvPr/>
        </p:nvSpPr>
        <p:spPr bwMode="auto">
          <a:xfrm>
            <a:off x="5029200" y="2714625"/>
            <a:ext cx="152400" cy="152400"/>
          </a:xfrm>
          <a:prstGeom prst="ellipse">
            <a:avLst/>
          </a:prstGeom>
          <a:solidFill>
            <a:srgbClr val="FF66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5" name="Oval 16"/>
          <p:cNvSpPr>
            <a:spLocks noChangeArrowheads="1"/>
          </p:cNvSpPr>
          <p:nvPr/>
        </p:nvSpPr>
        <p:spPr bwMode="auto">
          <a:xfrm>
            <a:off x="5029200" y="3152775"/>
            <a:ext cx="152400" cy="152400"/>
          </a:xfrm>
          <a:prstGeom prst="ellipse">
            <a:avLst/>
          </a:prstGeom>
          <a:solidFill>
            <a:srgbClr val="003399"/>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7" name="Date Placeholder 1"/>
          <p:cNvSpPr>
            <a:spLocks noGrp="1"/>
          </p:cNvSpPr>
          <p:nvPr>
            <p:ph type="dt" sz="quarter" idx="10"/>
          </p:nvPr>
        </p:nvSpPr>
        <p:spPr>
          <a:noFill/>
        </p:spPr>
        <p:txBody>
          <a:bodyPr/>
          <a:lstStyle>
            <a:lvl1pPr eaLnBrk="0" hangingPunct="0">
              <a:defRPr sz="2400">
                <a:solidFill>
                  <a:schemeClr val="tx1"/>
                </a:solidFill>
                <a:latin typeface="Times New Roman" pitchFamily="1" charset="0"/>
              </a:defRPr>
            </a:lvl1pPr>
            <a:lvl2pPr marL="742950" indent="-285750" eaLnBrk="0" hangingPunct="0">
              <a:defRPr sz="2400">
                <a:solidFill>
                  <a:schemeClr val="tx1"/>
                </a:solidFill>
                <a:latin typeface="Times New Roman" pitchFamily="1" charset="0"/>
              </a:defRPr>
            </a:lvl2pPr>
            <a:lvl3pPr marL="1143000" indent="-228600" eaLnBrk="0" hangingPunct="0">
              <a:defRPr sz="2400">
                <a:solidFill>
                  <a:schemeClr val="tx1"/>
                </a:solidFill>
                <a:latin typeface="Times New Roman" pitchFamily="1" charset="0"/>
              </a:defRPr>
            </a:lvl3pPr>
            <a:lvl4pPr marL="1600200" indent="-228600" eaLnBrk="0" hangingPunct="0">
              <a:defRPr sz="2400">
                <a:solidFill>
                  <a:schemeClr val="tx1"/>
                </a:solidFill>
                <a:latin typeface="Times New Roman" pitchFamily="1" charset="0"/>
              </a:defRPr>
            </a:lvl4pPr>
            <a:lvl5pPr marL="2057400" indent="-228600" eaLnBrk="0" hangingPunct="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1" hangingPunct="1"/>
            <a:r>
              <a:rPr lang="en-US" sz="1200" smtClean="0"/>
              <a:t>July, 2013</a:t>
            </a:r>
          </a:p>
        </p:txBody>
      </p:sp>
      <p:sp>
        <p:nvSpPr>
          <p:cNvPr id="53268"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 charset="0"/>
              </a:defRPr>
            </a:lvl1pPr>
            <a:lvl2pPr marL="742950" indent="-285750" eaLnBrk="0" hangingPunct="0">
              <a:defRPr sz="2400">
                <a:solidFill>
                  <a:schemeClr val="tx1"/>
                </a:solidFill>
                <a:latin typeface="Times New Roman" pitchFamily="1" charset="0"/>
              </a:defRPr>
            </a:lvl2pPr>
            <a:lvl3pPr marL="1143000" indent="-228600" eaLnBrk="0" hangingPunct="0">
              <a:defRPr sz="2400">
                <a:solidFill>
                  <a:schemeClr val="tx1"/>
                </a:solidFill>
                <a:latin typeface="Times New Roman" pitchFamily="1" charset="0"/>
              </a:defRPr>
            </a:lvl3pPr>
            <a:lvl4pPr marL="1600200" indent="-228600" eaLnBrk="0" hangingPunct="0">
              <a:defRPr sz="2400">
                <a:solidFill>
                  <a:schemeClr val="tx1"/>
                </a:solidFill>
                <a:latin typeface="Times New Roman" pitchFamily="1" charset="0"/>
              </a:defRPr>
            </a:lvl4pPr>
            <a:lvl5pPr marL="2057400" indent="-228600" eaLnBrk="0" hangingPunct="0">
              <a:defRPr sz="2400">
                <a:solidFill>
                  <a:schemeClr val="tx1"/>
                </a:solidFill>
                <a:latin typeface="Times New Roman" pitchFamily="1" charset="0"/>
              </a:defRPr>
            </a:lvl5pPr>
            <a:lvl6pPr marL="2514600" indent="-228600" eaLnBrk="0" fontAlgn="base" hangingPunct="0">
              <a:spcBef>
                <a:spcPct val="0"/>
              </a:spcBef>
              <a:spcAft>
                <a:spcPct val="0"/>
              </a:spcAft>
              <a:defRPr sz="2400">
                <a:solidFill>
                  <a:schemeClr val="tx1"/>
                </a:solidFill>
                <a:latin typeface="Times New Roman" pitchFamily="1" charset="0"/>
              </a:defRPr>
            </a:lvl6pPr>
            <a:lvl7pPr marL="2971800" indent="-228600" eaLnBrk="0" fontAlgn="base" hangingPunct="0">
              <a:spcBef>
                <a:spcPct val="0"/>
              </a:spcBef>
              <a:spcAft>
                <a:spcPct val="0"/>
              </a:spcAft>
              <a:defRPr sz="2400">
                <a:solidFill>
                  <a:schemeClr val="tx1"/>
                </a:solidFill>
                <a:latin typeface="Times New Roman" pitchFamily="1" charset="0"/>
              </a:defRPr>
            </a:lvl7pPr>
            <a:lvl8pPr marL="3429000" indent="-228600" eaLnBrk="0" fontAlgn="base" hangingPunct="0">
              <a:spcBef>
                <a:spcPct val="0"/>
              </a:spcBef>
              <a:spcAft>
                <a:spcPct val="0"/>
              </a:spcAft>
              <a:defRPr sz="2400">
                <a:solidFill>
                  <a:schemeClr val="tx1"/>
                </a:solidFill>
                <a:latin typeface="Times New Roman" pitchFamily="1" charset="0"/>
              </a:defRPr>
            </a:lvl8pPr>
            <a:lvl9pPr marL="3886200" indent="-228600" eaLnBrk="0" fontAlgn="base" hangingPunct="0">
              <a:spcBef>
                <a:spcPct val="0"/>
              </a:spcBef>
              <a:spcAft>
                <a:spcPct val="0"/>
              </a:spcAft>
              <a:defRPr sz="2400">
                <a:solidFill>
                  <a:schemeClr val="tx1"/>
                </a:solidFill>
                <a:latin typeface="Times New Roman" pitchFamily="1" charset="0"/>
              </a:defRPr>
            </a:lvl9pPr>
          </a:lstStyle>
          <a:p>
            <a:pPr eaLnBrk="1" hangingPunct="1"/>
            <a:r>
              <a:rPr lang="en-US" sz="1200" smtClean="0"/>
              <a:t>UAI 2013 Application Workshop</a:t>
            </a:r>
          </a:p>
        </p:txBody>
      </p:sp>
      <p:sp>
        <p:nvSpPr>
          <p:cNvPr id="2" name="TextBox 1"/>
          <p:cNvSpPr txBox="1"/>
          <p:nvPr/>
        </p:nvSpPr>
        <p:spPr>
          <a:xfrm>
            <a:off x="7069015" y="1699846"/>
            <a:ext cx="1828800" cy="1754326"/>
          </a:xfrm>
          <a:prstGeom prst="rect">
            <a:avLst/>
          </a:prstGeom>
          <a:noFill/>
        </p:spPr>
        <p:txBody>
          <a:bodyPr wrap="square" rtlCol="0">
            <a:spAutoFit/>
          </a:bodyPr>
          <a:lstStyle/>
          <a:p>
            <a:r>
              <a:rPr lang="en-US" dirty="0" smtClean="0">
                <a:solidFill>
                  <a:srgbClr val="621D16"/>
                </a:solidFill>
              </a:rPr>
              <a:t>Assign values of parent variable a value </a:t>
            </a:r>
            <a:r>
              <a:rPr lang="en-US" dirty="0" smtClean="0">
                <a:solidFill>
                  <a:srgbClr val="621D16"/>
                </a:solidFill>
                <a:latin typeface="Symbol" pitchFamily="18" charset="2"/>
              </a:rPr>
              <a:t>q</a:t>
            </a:r>
            <a:r>
              <a:rPr lang="en-US" dirty="0" smtClean="0">
                <a:solidFill>
                  <a:srgbClr val="621D16"/>
                </a:solidFill>
              </a:rPr>
              <a:t>, on a unit normal scale</a:t>
            </a:r>
            <a:endParaRPr lang="en-US" dirty="0">
              <a:solidFill>
                <a:srgbClr val="621D16"/>
              </a:solidFill>
            </a:endParaRPr>
          </a:p>
        </p:txBody>
      </p:sp>
    </p:spTree>
    <p:extLst>
      <p:ext uri="{BB962C8B-B14F-4D97-AF65-F5344CB8AC3E}">
        <p14:creationId xmlns:p14="http://schemas.microsoft.com/office/powerpoint/2010/main" val="922887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typical Numbers</a:t>
            </a:r>
            <a:endParaRPr lang="en-US"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3122150635"/>
              </p:ext>
            </p:extLst>
          </p:nvPr>
        </p:nvGraphicFramePr>
        <p:xfrm>
          <a:off x="457201" y="1417638"/>
          <a:ext cx="8229599" cy="2743200"/>
        </p:xfrm>
        <a:graphic>
          <a:graphicData uri="http://schemas.openxmlformats.org/drawingml/2006/table">
            <a:tbl>
              <a:tblPr firstRow="1" bandRow="1">
                <a:tableStyleId>{5C22544A-7EE6-4342-B048-85BDC9FD1C3A}</a:tableStyleId>
              </a:tblPr>
              <a:tblGrid>
                <a:gridCol w="2356338"/>
                <a:gridCol w="1090247"/>
                <a:gridCol w="1008184"/>
                <a:gridCol w="844062"/>
                <a:gridCol w="785446"/>
                <a:gridCol w="785446"/>
                <a:gridCol w="1359876"/>
              </a:tblGrid>
              <a:tr h="370840">
                <a:tc>
                  <a:txBody>
                    <a:bodyPr/>
                    <a:lstStyle/>
                    <a:p>
                      <a:r>
                        <a:rPr lang="en-US" sz="1400" dirty="0" smtClean="0"/>
                        <a:t>Level</a:t>
                      </a:r>
                      <a:endParaRPr lang="en-US" sz="1400" dirty="0"/>
                    </a:p>
                  </a:txBody>
                  <a:tcPr/>
                </a:tc>
                <a:tc>
                  <a:txBody>
                    <a:bodyPr/>
                    <a:lstStyle/>
                    <a:p>
                      <a:r>
                        <a:rPr lang="en-US" sz="1400" dirty="0" smtClean="0"/>
                        <a:t>Lever Problem?</a:t>
                      </a:r>
                      <a:endParaRPr lang="en-US" sz="1400" dirty="0"/>
                    </a:p>
                  </a:txBody>
                  <a:tcPr/>
                </a:tc>
                <a:tc>
                  <a:txBody>
                    <a:bodyPr/>
                    <a:lstStyle/>
                    <a:p>
                      <a:r>
                        <a:rPr lang="en-US" i="1" dirty="0" err="1" smtClean="0"/>
                        <a:t>a</a:t>
                      </a:r>
                      <a:r>
                        <a:rPr lang="en-US" i="1" baseline="-25000" dirty="0" err="1" smtClean="0"/>
                        <a:t>Silver</a:t>
                      </a:r>
                      <a:endParaRPr lang="en-US" i="1" dirty="0"/>
                    </a:p>
                  </a:txBody>
                  <a:tcPr/>
                </a:tc>
                <a:tc>
                  <a:txBody>
                    <a:bodyPr/>
                    <a:lstStyle/>
                    <a:p>
                      <a:r>
                        <a:rPr lang="en-US" i="1" dirty="0" err="1" smtClean="0"/>
                        <a:t>b</a:t>
                      </a:r>
                      <a:r>
                        <a:rPr lang="en-US" i="1" baseline="-25000" dirty="0" err="1" smtClean="0"/>
                        <a:t>Silver</a:t>
                      </a:r>
                      <a:endParaRPr lang="en-US" i="1" dirty="0"/>
                    </a:p>
                  </a:txBody>
                  <a:tcPr/>
                </a:tc>
                <a:tc>
                  <a:txBody>
                    <a:bodyPr/>
                    <a:lstStyle/>
                    <a:p>
                      <a:r>
                        <a:rPr lang="en-US" i="1" dirty="0" err="1" smtClean="0"/>
                        <a:t>a</a:t>
                      </a:r>
                      <a:r>
                        <a:rPr lang="en-US" i="1" baseline="-25000" dirty="0" err="1" smtClean="0"/>
                        <a:t>Gold</a:t>
                      </a:r>
                      <a:endParaRPr lang="en-US" i="1" dirty="0"/>
                    </a:p>
                  </a:txBody>
                  <a:tcPr/>
                </a:tc>
                <a:tc>
                  <a:txBody>
                    <a:bodyPr/>
                    <a:lstStyle/>
                    <a:p>
                      <a:r>
                        <a:rPr lang="en-US" i="1" dirty="0" err="1" smtClean="0"/>
                        <a:t>b</a:t>
                      </a:r>
                      <a:r>
                        <a:rPr lang="en-US" i="1" baseline="-25000" dirty="0" err="1" smtClean="0"/>
                        <a:t>Gold</a:t>
                      </a:r>
                      <a:endParaRPr lang="en-US" i="1" dirty="0"/>
                    </a:p>
                  </a:txBody>
                  <a:tcPr/>
                </a:tc>
                <a:tc>
                  <a:txBody>
                    <a:bodyPr/>
                    <a:lstStyle/>
                    <a:p>
                      <a:r>
                        <a:rPr lang="en-US" sz="1400" dirty="0" smtClean="0"/>
                        <a:t>Mutual Information</a:t>
                      </a:r>
                      <a:endParaRPr lang="en-US" sz="1400" dirty="0"/>
                    </a:p>
                  </a:txBody>
                  <a:tcPr/>
                </a:tc>
              </a:tr>
              <a:tr h="370840">
                <a:tc>
                  <a:txBody>
                    <a:bodyPr/>
                    <a:lstStyle/>
                    <a:p>
                      <a:r>
                        <a:rPr lang="en-US" dirty="0" smtClean="0"/>
                        <a:t>Diving Board World</a:t>
                      </a:r>
                      <a:endParaRPr lang="en-US" dirty="0"/>
                    </a:p>
                  </a:txBody>
                  <a:tcPr/>
                </a:tc>
                <a:tc>
                  <a:txBody>
                    <a:bodyPr/>
                    <a:lstStyle/>
                    <a:p>
                      <a:r>
                        <a:rPr lang="en-US" dirty="0" smtClean="0"/>
                        <a:t>TRUE</a:t>
                      </a:r>
                      <a:endParaRPr lang="en-US" dirty="0"/>
                    </a:p>
                  </a:txBody>
                  <a:tcPr/>
                </a:tc>
                <a:tc>
                  <a:txBody>
                    <a:bodyPr/>
                    <a:lstStyle/>
                    <a:p>
                      <a:r>
                        <a:rPr lang="en-US" dirty="0" smtClean="0"/>
                        <a:t>  0.90</a:t>
                      </a:r>
                      <a:endParaRPr lang="en-US" dirty="0"/>
                    </a:p>
                  </a:txBody>
                  <a:tcPr/>
                </a:tc>
                <a:tc>
                  <a:txBody>
                    <a:bodyPr/>
                    <a:lstStyle/>
                    <a:p>
                      <a:r>
                        <a:rPr lang="en-US" dirty="0" smtClean="0"/>
                        <a:t>  5.04</a:t>
                      </a:r>
                      <a:endParaRPr lang="en-US" dirty="0"/>
                    </a:p>
                  </a:txBody>
                  <a:tcPr/>
                </a:tc>
                <a:tc>
                  <a:txBody>
                    <a:bodyPr/>
                    <a:lstStyle/>
                    <a:p>
                      <a:r>
                        <a:rPr lang="en-US" dirty="0" smtClean="0"/>
                        <a:t>0.024</a:t>
                      </a:r>
                      <a:endParaRPr lang="en-US" dirty="0"/>
                    </a:p>
                  </a:txBody>
                  <a:tcPr/>
                </a:tc>
                <a:tc>
                  <a:txBody>
                    <a:bodyPr/>
                    <a:lstStyle/>
                    <a:p>
                      <a:r>
                        <a:rPr lang="en-US" dirty="0" smtClean="0"/>
                        <a:t>1.97</a:t>
                      </a:r>
                      <a:endParaRPr lang="en-US" dirty="0"/>
                    </a:p>
                  </a:txBody>
                  <a:tcPr/>
                </a:tc>
                <a:tc>
                  <a:txBody>
                    <a:bodyPr/>
                    <a:lstStyle/>
                    <a:p>
                      <a:r>
                        <a:rPr lang="en-US" dirty="0" smtClean="0"/>
                        <a:t>0.000</a:t>
                      </a:r>
                      <a:endParaRPr lang="en-US" dirty="0"/>
                    </a:p>
                  </a:txBody>
                  <a:tcPr/>
                </a:tc>
              </a:tr>
              <a:tr h="370840">
                <a:tc>
                  <a:txBody>
                    <a:bodyPr/>
                    <a:lstStyle/>
                    <a:p>
                      <a:r>
                        <a:rPr lang="en-US" dirty="0" smtClean="0"/>
                        <a:t>Smiley</a:t>
                      </a:r>
                      <a:endParaRPr lang="en-US" dirty="0"/>
                    </a:p>
                  </a:txBody>
                  <a:tcPr/>
                </a:tc>
                <a:tc>
                  <a:txBody>
                    <a:bodyPr/>
                    <a:lstStyle/>
                    <a:p>
                      <a:r>
                        <a:rPr lang="en-US" dirty="0" smtClean="0"/>
                        <a:t>TRUE</a:t>
                      </a:r>
                      <a:endParaRPr lang="en-US" dirty="0"/>
                    </a:p>
                  </a:txBody>
                  <a:tcPr/>
                </a:tc>
                <a:tc>
                  <a:txBody>
                    <a:bodyPr/>
                    <a:lstStyle/>
                    <a:p>
                      <a:r>
                        <a:rPr lang="en-US" dirty="0" smtClean="0"/>
                        <a:t>  3.37</a:t>
                      </a:r>
                      <a:endParaRPr lang="en-US" dirty="0"/>
                    </a:p>
                  </a:txBody>
                  <a:tcPr/>
                </a:tc>
                <a:tc>
                  <a:txBody>
                    <a:bodyPr/>
                    <a:lstStyle/>
                    <a:p>
                      <a:r>
                        <a:rPr lang="en-US" dirty="0" smtClean="0"/>
                        <a:t>  7.26</a:t>
                      </a:r>
                      <a:endParaRPr lang="en-US" dirty="0"/>
                    </a:p>
                  </a:txBody>
                  <a:tcPr/>
                </a:tc>
                <a:tc>
                  <a:txBody>
                    <a:bodyPr/>
                    <a:lstStyle/>
                    <a:p>
                      <a:r>
                        <a:rPr lang="en-US" dirty="0" smtClean="0"/>
                        <a:t>0.002</a:t>
                      </a:r>
                      <a:endParaRPr lang="en-US" dirty="0"/>
                    </a:p>
                  </a:txBody>
                  <a:tcPr/>
                </a:tc>
                <a:tc>
                  <a:txBody>
                    <a:bodyPr/>
                    <a:lstStyle/>
                    <a:p>
                      <a:r>
                        <a:rPr lang="en-US" dirty="0" smtClean="0"/>
                        <a:t>1.48</a:t>
                      </a:r>
                      <a:endParaRPr lang="en-US" dirty="0"/>
                    </a:p>
                  </a:txBody>
                  <a:tcPr/>
                </a:tc>
                <a:tc>
                  <a:txBody>
                    <a:bodyPr/>
                    <a:lstStyle/>
                    <a:p>
                      <a:r>
                        <a:rPr lang="en-US" dirty="0" smtClean="0"/>
                        <a:t>0.000</a:t>
                      </a:r>
                      <a:endParaRPr lang="en-US" dirty="0"/>
                    </a:p>
                  </a:txBody>
                  <a:tcPr/>
                </a:tc>
              </a:tr>
              <a:tr h="370840">
                <a:tc>
                  <a:txBody>
                    <a:bodyPr/>
                    <a:lstStyle/>
                    <a:p>
                      <a:r>
                        <a:rPr lang="en-US" dirty="0" smtClean="0"/>
                        <a:t>St. Augustine</a:t>
                      </a:r>
                      <a:endParaRPr lang="en-US" dirty="0"/>
                    </a:p>
                  </a:txBody>
                  <a:tcPr/>
                </a:tc>
                <a:tc>
                  <a:txBody>
                    <a:bodyPr/>
                    <a:lstStyle/>
                    <a:p>
                      <a:r>
                        <a:rPr lang="en-US" dirty="0" smtClean="0"/>
                        <a:t>TRUE</a:t>
                      </a:r>
                      <a:endParaRPr lang="en-US" dirty="0"/>
                    </a:p>
                  </a:txBody>
                  <a:tcPr/>
                </a:tc>
                <a:tc>
                  <a:txBody>
                    <a:bodyPr/>
                    <a:lstStyle/>
                    <a:p>
                      <a:r>
                        <a:rPr lang="en-US" dirty="0" smtClean="0"/>
                        <a:t>  0.90</a:t>
                      </a:r>
                      <a:endParaRPr lang="en-US" dirty="0"/>
                    </a:p>
                  </a:txBody>
                  <a:tcPr/>
                </a:tc>
                <a:tc>
                  <a:txBody>
                    <a:bodyPr/>
                    <a:lstStyle/>
                    <a:p>
                      <a:r>
                        <a:rPr lang="en-US" dirty="0" smtClean="0"/>
                        <a:t>  5.04</a:t>
                      </a:r>
                      <a:endParaRPr lang="en-US" dirty="0"/>
                    </a:p>
                  </a:txBody>
                  <a:tcPr/>
                </a:tc>
                <a:tc>
                  <a:txBody>
                    <a:bodyPr/>
                    <a:lstStyle/>
                    <a:p>
                      <a:r>
                        <a:rPr lang="en-US" dirty="0" smtClean="0"/>
                        <a:t>0.024</a:t>
                      </a:r>
                      <a:endParaRPr lang="en-US" dirty="0"/>
                    </a:p>
                  </a:txBody>
                  <a:tcPr/>
                </a:tc>
                <a:tc>
                  <a:txBody>
                    <a:bodyPr/>
                    <a:lstStyle/>
                    <a:p>
                      <a:r>
                        <a:rPr lang="en-US" dirty="0" smtClean="0"/>
                        <a:t>1.97</a:t>
                      </a:r>
                      <a:endParaRPr lang="en-US" dirty="0"/>
                    </a:p>
                  </a:txBody>
                  <a:tcPr/>
                </a:tc>
                <a:tc>
                  <a:txBody>
                    <a:bodyPr/>
                    <a:lstStyle/>
                    <a:p>
                      <a:r>
                        <a:rPr lang="en-US" dirty="0" smtClean="0"/>
                        <a:t>0.000</a:t>
                      </a:r>
                      <a:endParaRPr lang="en-US" dirty="0"/>
                    </a:p>
                  </a:txBody>
                  <a:tcPr/>
                </a:tc>
              </a:tr>
              <a:tr h="370840">
                <a:tc>
                  <a:txBody>
                    <a:bodyPr/>
                    <a:lstStyle/>
                    <a:p>
                      <a:r>
                        <a:rPr lang="en-US" dirty="0" smtClean="0"/>
                        <a:t>Stairs</a:t>
                      </a:r>
                      <a:endParaRPr lang="en-US" dirty="0"/>
                    </a:p>
                  </a:txBody>
                  <a:tcPr/>
                </a:tc>
                <a:tc>
                  <a:txBody>
                    <a:bodyPr/>
                    <a:lstStyle/>
                    <a:p>
                      <a:r>
                        <a:rPr lang="en-US" dirty="0" smtClean="0"/>
                        <a:t>TRUE</a:t>
                      </a:r>
                      <a:endParaRPr lang="en-US" dirty="0"/>
                    </a:p>
                  </a:txBody>
                  <a:tcPr/>
                </a:tc>
                <a:tc>
                  <a:txBody>
                    <a:bodyPr/>
                    <a:lstStyle/>
                    <a:p>
                      <a:r>
                        <a:rPr lang="en-US" dirty="0" smtClean="0"/>
                        <a:t>11.08</a:t>
                      </a:r>
                      <a:endParaRPr lang="en-US" dirty="0"/>
                    </a:p>
                  </a:txBody>
                  <a:tcPr/>
                </a:tc>
                <a:tc>
                  <a:txBody>
                    <a:bodyPr/>
                    <a:lstStyle/>
                    <a:p>
                      <a:r>
                        <a:rPr lang="en-US" dirty="0" smtClean="0"/>
                        <a:t>10.76</a:t>
                      </a:r>
                      <a:endParaRPr lang="en-US" dirty="0"/>
                    </a:p>
                  </a:txBody>
                  <a:tcPr/>
                </a:tc>
                <a:tc>
                  <a:txBody>
                    <a:bodyPr/>
                    <a:lstStyle/>
                    <a:p>
                      <a:r>
                        <a:rPr lang="en-US" dirty="0" smtClean="0"/>
                        <a:t>0.000</a:t>
                      </a:r>
                      <a:endParaRPr lang="en-US" dirty="0"/>
                    </a:p>
                  </a:txBody>
                  <a:tcPr/>
                </a:tc>
                <a:tc>
                  <a:txBody>
                    <a:bodyPr/>
                    <a:lstStyle/>
                    <a:p>
                      <a:r>
                        <a:rPr lang="en-US" dirty="0" smtClean="0"/>
                        <a:t>0.77</a:t>
                      </a:r>
                      <a:endParaRPr lang="en-US" dirty="0"/>
                    </a:p>
                  </a:txBody>
                  <a:tcPr/>
                </a:tc>
                <a:tc>
                  <a:txBody>
                    <a:bodyPr/>
                    <a:lstStyle/>
                    <a:p>
                      <a:r>
                        <a:rPr lang="en-US" dirty="0" smtClean="0"/>
                        <a:t>0.064</a:t>
                      </a:r>
                      <a:endParaRPr lang="en-US" dirty="0"/>
                    </a:p>
                  </a:txBody>
                  <a:tcPr/>
                </a:tc>
              </a:tr>
              <a:tr h="370840">
                <a:tc>
                  <a:txBody>
                    <a:bodyPr/>
                    <a:lstStyle/>
                    <a:p>
                      <a:r>
                        <a:rPr lang="en-US" dirty="0" smtClean="0"/>
                        <a:t>Swamp People</a:t>
                      </a:r>
                      <a:endParaRPr lang="en-US" dirty="0"/>
                    </a:p>
                  </a:txBody>
                  <a:tcPr/>
                </a:tc>
                <a:tc>
                  <a:txBody>
                    <a:bodyPr/>
                    <a:lstStyle/>
                    <a:p>
                      <a:r>
                        <a:rPr lang="en-US" dirty="0" smtClean="0"/>
                        <a:t>FALSE</a:t>
                      </a:r>
                      <a:endParaRPr lang="en-US" dirty="0"/>
                    </a:p>
                  </a:txBody>
                  <a:tcPr/>
                </a:tc>
                <a:tc>
                  <a:txBody>
                    <a:bodyPr/>
                    <a:lstStyle/>
                    <a:p>
                      <a:r>
                        <a:rPr lang="en-US" baseline="0" dirty="0" smtClean="0"/>
                        <a:t>  0.12</a:t>
                      </a:r>
                      <a:endParaRPr lang="en-US" dirty="0"/>
                    </a:p>
                  </a:txBody>
                  <a:tcPr/>
                </a:tc>
                <a:tc>
                  <a:txBody>
                    <a:bodyPr/>
                    <a:lstStyle/>
                    <a:p>
                      <a:r>
                        <a:rPr lang="en-US" dirty="0" smtClean="0"/>
                        <a:t>  4.78</a:t>
                      </a:r>
                      <a:endParaRPr lang="en-US" dirty="0"/>
                    </a:p>
                  </a:txBody>
                  <a:tcPr/>
                </a:tc>
                <a:tc>
                  <a:txBody>
                    <a:bodyPr/>
                    <a:lstStyle/>
                    <a:p>
                      <a:r>
                        <a:rPr lang="en-US" dirty="0" smtClean="0"/>
                        <a:t>2.431</a:t>
                      </a:r>
                      <a:endParaRPr lang="en-US" dirty="0"/>
                    </a:p>
                  </a:txBody>
                  <a:tcPr/>
                </a:tc>
                <a:tc>
                  <a:txBody>
                    <a:bodyPr/>
                    <a:lstStyle/>
                    <a:p>
                      <a:r>
                        <a:rPr lang="en-US" dirty="0" smtClean="0"/>
                        <a:t>3.69</a:t>
                      </a:r>
                      <a:endParaRPr lang="en-US" dirty="0"/>
                    </a:p>
                  </a:txBody>
                  <a:tcPr/>
                </a:tc>
                <a:tc>
                  <a:txBody>
                    <a:bodyPr/>
                    <a:lstStyle/>
                    <a:p>
                      <a:r>
                        <a:rPr lang="en-US" dirty="0" smtClean="0"/>
                        <a:t>0.033</a:t>
                      </a:r>
                      <a:endParaRPr lang="en-US" dirty="0"/>
                    </a:p>
                  </a:txBody>
                  <a:tcPr/>
                </a:tc>
              </a:tr>
              <a:tr h="370840">
                <a:tc>
                  <a:txBody>
                    <a:bodyPr/>
                    <a:lstStyle/>
                    <a:p>
                      <a:r>
                        <a:rPr lang="en-US" dirty="0" smtClean="0"/>
                        <a:t>Ballistic</a:t>
                      </a:r>
                      <a:r>
                        <a:rPr lang="en-US" baseline="0" dirty="0" smtClean="0"/>
                        <a:t> Pendulum</a:t>
                      </a:r>
                      <a:endParaRPr lang="en-US" dirty="0"/>
                    </a:p>
                  </a:txBody>
                  <a:tcPr/>
                </a:tc>
                <a:tc>
                  <a:txBody>
                    <a:bodyPr/>
                    <a:lstStyle/>
                    <a:p>
                      <a:r>
                        <a:rPr lang="en-US" dirty="0" smtClean="0"/>
                        <a:t>FALSE</a:t>
                      </a:r>
                      <a:endParaRPr lang="en-US" dirty="0"/>
                    </a:p>
                  </a:txBody>
                  <a:tcPr/>
                </a:tc>
                <a:tc>
                  <a:txBody>
                    <a:bodyPr/>
                    <a:lstStyle/>
                    <a:p>
                      <a:r>
                        <a:rPr lang="en-US" dirty="0" smtClean="0"/>
                        <a:t>  0.90</a:t>
                      </a:r>
                      <a:endParaRPr lang="en-US" dirty="0"/>
                    </a:p>
                  </a:txBody>
                  <a:tcPr/>
                </a:tc>
                <a:tc>
                  <a:txBody>
                    <a:bodyPr/>
                    <a:lstStyle/>
                    <a:p>
                      <a:r>
                        <a:rPr lang="en-US" dirty="0" smtClean="0"/>
                        <a:t>  5.04</a:t>
                      </a:r>
                      <a:endParaRPr lang="en-US" dirty="0"/>
                    </a:p>
                  </a:txBody>
                  <a:tcPr/>
                </a:tc>
                <a:tc>
                  <a:txBody>
                    <a:bodyPr/>
                    <a:lstStyle/>
                    <a:p>
                      <a:r>
                        <a:rPr lang="en-US" baseline="0" dirty="0" smtClean="0"/>
                        <a:t>0.024</a:t>
                      </a:r>
                      <a:endParaRPr lang="en-US" dirty="0"/>
                    </a:p>
                  </a:txBody>
                  <a:tcPr/>
                </a:tc>
                <a:tc>
                  <a:txBody>
                    <a:bodyPr/>
                    <a:lstStyle/>
                    <a:p>
                      <a:r>
                        <a:rPr lang="en-US" dirty="0" smtClean="0"/>
                        <a:t>1.97</a:t>
                      </a:r>
                      <a:endParaRPr lang="en-US" dirty="0"/>
                    </a:p>
                  </a:txBody>
                  <a:tcPr/>
                </a:tc>
                <a:tc>
                  <a:txBody>
                    <a:bodyPr/>
                    <a:lstStyle/>
                    <a:p>
                      <a:r>
                        <a:rPr lang="en-US" dirty="0" smtClean="0"/>
                        <a:t>0.000</a:t>
                      </a:r>
                      <a:endParaRPr lang="en-US" dirty="0"/>
                    </a:p>
                  </a:txBody>
                  <a:tcPr/>
                </a:tc>
              </a:tr>
            </a:tbl>
          </a:graphicData>
        </a:graphic>
      </p:graphicFrame>
      <p:sp>
        <p:nvSpPr>
          <p:cNvPr id="8" name="Content Placeholder 7"/>
          <p:cNvSpPr>
            <a:spLocks noGrp="1"/>
          </p:cNvSpPr>
          <p:nvPr>
            <p:ph sz="half" idx="2"/>
          </p:nvPr>
        </p:nvSpPr>
        <p:spPr>
          <a:xfrm>
            <a:off x="562708" y="4419599"/>
            <a:ext cx="8124092" cy="1706563"/>
          </a:xfrm>
        </p:spPr>
        <p:txBody>
          <a:bodyPr>
            <a:normAutofit fontScale="70000" lnSpcReduction="20000"/>
          </a:bodyPr>
          <a:lstStyle/>
          <a:p>
            <a:pPr>
              <a:lnSpc>
                <a:spcPct val="90000"/>
              </a:lnSpc>
            </a:pPr>
            <a:r>
              <a:rPr lang="en-US" dirty="0"/>
              <a:t>High slope/intercepts could correspond to convergence problems in </a:t>
            </a:r>
            <a:r>
              <a:rPr lang="en-US" dirty="0" smtClean="0"/>
              <a:t>model </a:t>
            </a:r>
          </a:p>
          <a:p>
            <a:pPr lvl="1">
              <a:lnSpc>
                <a:spcPct val="90000"/>
              </a:lnSpc>
            </a:pPr>
            <a:r>
              <a:rPr lang="en-US" dirty="0" smtClean="0"/>
              <a:t>could </a:t>
            </a:r>
            <a:r>
              <a:rPr lang="en-US" dirty="0"/>
              <a:t>just indicate we are the tails of the logistic </a:t>
            </a:r>
            <a:r>
              <a:rPr lang="en-US" dirty="0" smtClean="0"/>
              <a:t>curve</a:t>
            </a:r>
          </a:p>
          <a:p>
            <a:pPr lvl="1">
              <a:lnSpc>
                <a:spcPct val="90000"/>
              </a:lnSpc>
            </a:pPr>
            <a:r>
              <a:rPr lang="en-US" dirty="0" smtClean="0"/>
              <a:t>Use Mutual Information to screen for this case</a:t>
            </a:r>
            <a:endParaRPr lang="en-US" dirty="0"/>
          </a:p>
          <a:p>
            <a:pPr>
              <a:lnSpc>
                <a:spcPct val="90000"/>
              </a:lnSpc>
            </a:pPr>
            <a:r>
              <a:rPr lang="en-US" dirty="0"/>
              <a:t>Low slope indicates that observable is not providing much information:  </a:t>
            </a:r>
            <a:endParaRPr lang="en-US" dirty="0" smtClean="0"/>
          </a:p>
          <a:p>
            <a:pPr lvl="1">
              <a:lnSpc>
                <a:spcPct val="90000"/>
              </a:lnSpc>
            </a:pPr>
            <a:r>
              <a:rPr lang="en-US" dirty="0" smtClean="0"/>
              <a:t>problematic </a:t>
            </a:r>
            <a:r>
              <a:rPr lang="en-US" dirty="0"/>
              <a:t>if this observable is a target of inference.</a:t>
            </a:r>
          </a:p>
          <a:p>
            <a:pPr>
              <a:lnSpc>
                <a:spcPct val="90000"/>
              </a:lnSpc>
              <a:buNone/>
            </a:pPr>
            <a:endParaRPr lang="en-US" dirty="0"/>
          </a:p>
          <a:p>
            <a:endParaRPr lang="en-US" dirty="0"/>
          </a:p>
        </p:txBody>
      </p:sp>
      <p:sp>
        <p:nvSpPr>
          <p:cNvPr id="4" name="Date Placeholder 3"/>
          <p:cNvSpPr>
            <a:spLocks noGrp="1"/>
          </p:cNvSpPr>
          <p:nvPr>
            <p:ph type="dt" sz="half" idx="10"/>
          </p:nvPr>
        </p:nvSpPr>
        <p:spPr/>
        <p:txBody>
          <a:bodyPr/>
          <a:lstStyle/>
          <a:p>
            <a:r>
              <a:rPr lang="en-US" smtClean="0"/>
              <a:t>July, 2013</a:t>
            </a:r>
            <a:endParaRPr lang="en-US"/>
          </a:p>
        </p:txBody>
      </p:sp>
      <p:sp>
        <p:nvSpPr>
          <p:cNvPr id="5" name="Footer Placeholder 4"/>
          <p:cNvSpPr>
            <a:spLocks noGrp="1"/>
          </p:cNvSpPr>
          <p:nvPr>
            <p:ph type="ftr" sz="quarter" idx="11"/>
          </p:nvPr>
        </p:nvSpPr>
        <p:spPr/>
        <p:txBody>
          <a:bodyPr/>
          <a:lstStyle/>
          <a:p>
            <a:r>
              <a:rPr lang="en-US" smtClean="0"/>
              <a:t>UAI 2013 Application Workshop</a:t>
            </a:r>
            <a:endParaRPr lang="en-US"/>
          </a:p>
        </p:txBody>
      </p:sp>
      <p:sp>
        <p:nvSpPr>
          <p:cNvPr id="6" name="Slide Number Placeholder 5"/>
          <p:cNvSpPr>
            <a:spLocks noGrp="1"/>
          </p:cNvSpPr>
          <p:nvPr>
            <p:ph type="sldNum" sz="quarter" idx="12"/>
          </p:nvPr>
        </p:nvSpPr>
        <p:spPr/>
        <p:txBody>
          <a:bodyPr/>
          <a:lstStyle/>
          <a:p>
            <a:fld id="{159C9F46-3B34-CD43-938C-301999241FA1}" type="slidenum">
              <a:rPr lang="en-US" smtClean="0"/>
              <a:pPr/>
              <a:t>12</a:t>
            </a:fld>
            <a:endParaRPr lang="en-US"/>
          </a:p>
        </p:txBody>
      </p:sp>
    </p:spTree>
    <p:extLst>
      <p:ext uri="{BB962C8B-B14F-4D97-AF65-F5344CB8AC3E}">
        <p14:creationId xmlns:p14="http://schemas.microsoft.com/office/powerpoint/2010/main" val="2466666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Histogram of Mutual Information</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131704"/>
            <a:ext cx="5486400" cy="5486400"/>
          </a:xfrm>
        </p:spPr>
      </p:pic>
      <p:sp>
        <p:nvSpPr>
          <p:cNvPr id="5" name="Date Placeholder 4"/>
          <p:cNvSpPr>
            <a:spLocks noGrp="1"/>
          </p:cNvSpPr>
          <p:nvPr>
            <p:ph type="dt" sz="half" idx="10"/>
          </p:nvPr>
        </p:nvSpPr>
        <p:spPr/>
        <p:txBody>
          <a:bodyPr/>
          <a:lstStyle/>
          <a:p>
            <a:r>
              <a:rPr lang="en-US" smtClean="0"/>
              <a:t>July, 2013</a:t>
            </a:r>
            <a:endParaRPr lang="en-US"/>
          </a:p>
        </p:txBody>
      </p:sp>
      <p:sp>
        <p:nvSpPr>
          <p:cNvPr id="6" name="Footer Placeholder 5"/>
          <p:cNvSpPr>
            <a:spLocks noGrp="1"/>
          </p:cNvSpPr>
          <p:nvPr>
            <p:ph type="ftr" sz="quarter" idx="11"/>
          </p:nvPr>
        </p:nvSpPr>
        <p:spPr/>
        <p:txBody>
          <a:bodyPr/>
          <a:lstStyle/>
          <a:p>
            <a:r>
              <a:rPr lang="en-US" smtClean="0"/>
              <a:t>UAI 2013 Application Workshop</a:t>
            </a:r>
            <a:endParaRPr lang="en-US"/>
          </a:p>
        </p:txBody>
      </p:sp>
      <p:sp>
        <p:nvSpPr>
          <p:cNvPr id="7" name="Slide Number Placeholder 6"/>
          <p:cNvSpPr>
            <a:spLocks noGrp="1"/>
          </p:cNvSpPr>
          <p:nvPr>
            <p:ph type="sldNum" sz="quarter" idx="12"/>
          </p:nvPr>
        </p:nvSpPr>
        <p:spPr/>
        <p:txBody>
          <a:bodyPr/>
          <a:lstStyle/>
          <a:p>
            <a:fld id="{159C9F46-3B34-CD43-938C-301999241FA1}" type="slidenum">
              <a:rPr lang="en-US" smtClean="0"/>
              <a:pPr/>
              <a:t>13</a:t>
            </a:fld>
            <a:endParaRPr lang="en-US"/>
          </a:p>
        </p:txBody>
      </p:sp>
    </p:spTree>
    <p:extLst>
      <p:ext uri="{BB962C8B-B14F-4D97-AF65-F5344CB8AC3E}">
        <p14:creationId xmlns:p14="http://schemas.microsoft.com/office/powerpoint/2010/main" val="4272057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Evidence Balance Sheets</a:t>
            </a:r>
            <a:endParaRPr lang="en-US" dirty="0"/>
          </a:p>
        </p:txBody>
      </p:sp>
      <p:sp>
        <p:nvSpPr>
          <p:cNvPr id="9" name="Content Placeholder 8"/>
          <p:cNvSpPr>
            <a:spLocks noGrp="1"/>
          </p:cNvSpPr>
          <p:nvPr>
            <p:ph idx="1"/>
          </p:nvPr>
        </p:nvSpPr>
        <p:spPr/>
        <p:txBody>
          <a:bodyPr>
            <a:normAutofit fontScale="92500" lnSpcReduction="20000"/>
          </a:bodyPr>
          <a:lstStyle/>
          <a:p>
            <a:r>
              <a:rPr lang="en-US" dirty="0" smtClean="0"/>
              <a:t>Show changes in probability (Weight of Evidence) as scoring engine absorbs data from each level</a:t>
            </a:r>
          </a:p>
          <a:p>
            <a:pPr lvl="1"/>
            <a:r>
              <a:rPr lang="en-US" dirty="0" smtClean="0"/>
              <a:t>(Earlier levels naturally have more evidence)</a:t>
            </a:r>
          </a:p>
          <a:p>
            <a:r>
              <a:rPr lang="en-US" dirty="0" smtClean="0"/>
              <a:t>Big Jumps indicate that something interesting is going on:</a:t>
            </a:r>
          </a:p>
          <a:p>
            <a:pPr lvl="1"/>
            <a:r>
              <a:rPr lang="en-US" dirty="0" smtClean="0"/>
              <a:t>“Gaming” behavior</a:t>
            </a:r>
          </a:p>
          <a:p>
            <a:pPr lvl="1"/>
            <a:r>
              <a:rPr lang="en-US" dirty="0" smtClean="0"/>
              <a:t>Nonstandard solutions</a:t>
            </a:r>
          </a:p>
          <a:p>
            <a:pPr lvl="1"/>
            <a:r>
              <a:rPr lang="en-US" dirty="0" smtClean="0"/>
              <a:t>Problems with evidence accumulation or identification</a:t>
            </a:r>
          </a:p>
          <a:p>
            <a:pPr lvl="1"/>
            <a:r>
              <a:rPr lang="en-US" dirty="0" smtClean="0"/>
              <a:t>Student Learning (possibly)</a:t>
            </a:r>
          </a:p>
          <a:p>
            <a:pPr lvl="1"/>
            <a:endParaRPr lang="en-US" dirty="0"/>
          </a:p>
        </p:txBody>
      </p:sp>
      <p:sp>
        <p:nvSpPr>
          <p:cNvPr id="5" name="Date Placeholder 4"/>
          <p:cNvSpPr>
            <a:spLocks noGrp="1"/>
          </p:cNvSpPr>
          <p:nvPr>
            <p:ph type="dt" sz="half" idx="10"/>
          </p:nvPr>
        </p:nvSpPr>
        <p:spPr/>
        <p:txBody>
          <a:bodyPr/>
          <a:lstStyle/>
          <a:p>
            <a:r>
              <a:rPr lang="en-US" smtClean="0"/>
              <a:t>July, 2013</a:t>
            </a:r>
            <a:endParaRPr lang="en-US"/>
          </a:p>
        </p:txBody>
      </p:sp>
      <p:sp>
        <p:nvSpPr>
          <p:cNvPr id="6" name="Footer Placeholder 5"/>
          <p:cNvSpPr>
            <a:spLocks noGrp="1"/>
          </p:cNvSpPr>
          <p:nvPr>
            <p:ph type="ftr" sz="quarter" idx="11"/>
          </p:nvPr>
        </p:nvSpPr>
        <p:spPr/>
        <p:txBody>
          <a:bodyPr/>
          <a:lstStyle/>
          <a:p>
            <a:r>
              <a:rPr lang="en-US" smtClean="0"/>
              <a:t>UAI 2013 Application Workshop</a:t>
            </a:r>
            <a:endParaRPr lang="en-US"/>
          </a:p>
        </p:txBody>
      </p:sp>
      <p:sp>
        <p:nvSpPr>
          <p:cNvPr id="7" name="Slide Number Placeholder 6"/>
          <p:cNvSpPr>
            <a:spLocks noGrp="1"/>
          </p:cNvSpPr>
          <p:nvPr>
            <p:ph type="sldNum" sz="quarter" idx="12"/>
          </p:nvPr>
        </p:nvSpPr>
        <p:spPr/>
        <p:txBody>
          <a:bodyPr/>
          <a:lstStyle/>
          <a:p>
            <a:fld id="{159C9F46-3B34-CD43-938C-301999241FA1}" type="slidenum">
              <a:rPr lang="en-US" smtClean="0"/>
              <a:pPr/>
              <a:t>14</a:t>
            </a:fld>
            <a:endParaRPr lang="en-US"/>
          </a:p>
        </p:txBody>
      </p:sp>
    </p:spTree>
    <p:extLst>
      <p:ext uri="{BB962C8B-B14F-4D97-AF65-F5344CB8AC3E}">
        <p14:creationId xmlns:p14="http://schemas.microsoft.com/office/powerpoint/2010/main" val="885545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2013</a:t>
            </a:r>
            <a:endParaRPr lang="en-US"/>
          </a:p>
        </p:txBody>
      </p:sp>
      <p:sp>
        <p:nvSpPr>
          <p:cNvPr id="3" name="Footer Placeholder 2"/>
          <p:cNvSpPr>
            <a:spLocks noGrp="1"/>
          </p:cNvSpPr>
          <p:nvPr>
            <p:ph type="ftr" sz="quarter" idx="11"/>
          </p:nvPr>
        </p:nvSpPr>
        <p:spPr/>
        <p:txBody>
          <a:bodyPr/>
          <a:lstStyle/>
          <a:p>
            <a:r>
              <a:rPr lang="en-US" smtClean="0"/>
              <a:t>UAI 2013 Application Workshop</a:t>
            </a:r>
            <a:endParaRPr lang="en-US"/>
          </a:p>
        </p:txBody>
      </p:sp>
      <p:sp>
        <p:nvSpPr>
          <p:cNvPr id="4" name="Slide Number Placeholder 3"/>
          <p:cNvSpPr>
            <a:spLocks noGrp="1"/>
          </p:cNvSpPr>
          <p:nvPr>
            <p:ph type="sldNum" sz="quarter" idx="12"/>
          </p:nvPr>
        </p:nvSpPr>
        <p:spPr/>
        <p:txBody>
          <a:bodyPr/>
          <a:lstStyle/>
          <a:p>
            <a:fld id="{159C9F46-3B34-CD43-938C-301999241FA1}" type="slidenum">
              <a:rPr lang="en-US" smtClean="0"/>
              <a:pPr/>
              <a:t>15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343" y="53155"/>
            <a:ext cx="6400000" cy="6400000"/>
          </a:xfrm>
          <a:prstGeom prst="rect">
            <a:avLst/>
          </a:prstGeom>
        </p:spPr>
      </p:pic>
      <p:sp>
        <p:nvSpPr>
          <p:cNvPr id="6" name="TextBox 5"/>
          <p:cNvSpPr txBox="1"/>
          <p:nvPr/>
        </p:nvSpPr>
        <p:spPr>
          <a:xfrm>
            <a:off x="7350369" y="890954"/>
            <a:ext cx="1441939" cy="646331"/>
          </a:xfrm>
          <a:prstGeom prst="rect">
            <a:avLst/>
          </a:prstGeom>
          <a:noFill/>
        </p:spPr>
        <p:txBody>
          <a:bodyPr wrap="square" rtlCol="0">
            <a:spAutoFit/>
          </a:bodyPr>
          <a:lstStyle/>
          <a:p>
            <a:r>
              <a:rPr lang="en-US" dirty="0" smtClean="0"/>
              <a:t>Low Performer</a:t>
            </a:r>
            <a:endParaRPr lang="en-US" dirty="0"/>
          </a:p>
        </p:txBody>
      </p:sp>
    </p:spTree>
    <p:extLst>
      <p:ext uri="{BB962C8B-B14F-4D97-AF65-F5344CB8AC3E}">
        <p14:creationId xmlns:p14="http://schemas.microsoft.com/office/powerpoint/2010/main" val="1496410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2013</a:t>
            </a:r>
            <a:endParaRPr lang="en-US"/>
          </a:p>
        </p:txBody>
      </p:sp>
      <p:sp>
        <p:nvSpPr>
          <p:cNvPr id="3" name="Footer Placeholder 2"/>
          <p:cNvSpPr>
            <a:spLocks noGrp="1"/>
          </p:cNvSpPr>
          <p:nvPr>
            <p:ph type="ftr" sz="quarter" idx="11"/>
          </p:nvPr>
        </p:nvSpPr>
        <p:spPr/>
        <p:txBody>
          <a:bodyPr/>
          <a:lstStyle/>
          <a:p>
            <a:r>
              <a:rPr lang="en-US" smtClean="0"/>
              <a:t>UAI 2013 Application Workshop</a:t>
            </a:r>
            <a:endParaRPr lang="en-US"/>
          </a:p>
        </p:txBody>
      </p:sp>
      <p:sp>
        <p:nvSpPr>
          <p:cNvPr id="4" name="Slide Number Placeholder 3"/>
          <p:cNvSpPr>
            <a:spLocks noGrp="1"/>
          </p:cNvSpPr>
          <p:nvPr>
            <p:ph type="sldNum" sz="quarter" idx="12"/>
          </p:nvPr>
        </p:nvSpPr>
        <p:spPr/>
        <p:txBody>
          <a:bodyPr/>
          <a:lstStyle/>
          <a:p>
            <a:fld id="{159C9F46-3B34-CD43-938C-301999241FA1}" type="slidenum">
              <a:rPr lang="en-US" smtClean="0"/>
              <a:pPr/>
              <a:t>16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200" y="152000"/>
            <a:ext cx="6400000" cy="6400000"/>
          </a:xfrm>
          <a:prstGeom prst="rect">
            <a:avLst/>
          </a:prstGeom>
        </p:spPr>
      </p:pic>
      <p:sp>
        <p:nvSpPr>
          <p:cNvPr id="6" name="TextBox 5"/>
          <p:cNvSpPr txBox="1"/>
          <p:nvPr/>
        </p:nvSpPr>
        <p:spPr>
          <a:xfrm>
            <a:off x="6729046" y="738554"/>
            <a:ext cx="2145323" cy="369332"/>
          </a:xfrm>
          <a:prstGeom prst="rect">
            <a:avLst/>
          </a:prstGeom>
          <a:noFill/>
        </p:spPr>
        <p:txBody>
          <a:bodyPr wrap="square" rtlCol="0">
            <a:spAutoFit/>
          </a:bodyPr>
          <a:lstStyle/>
          <a:p>
            <a:r>
              <a:rPr lang="en-US" dirty="0" smtClean="0"/>
              <a:t>High Performer</a:t>
            </a:r>
            <a:endParaRPr lang="en-US" dirty="0"/>
          </a:p>
        </p:txBody>
      </p:sp>
    </p:spTree>
    <p:extLst>
      <p:ext uri="{BB962C8B-B14F-4D97-AF65-F5344CB8AC3E}">
        <p14:creationId xmlns:p14="http://schemas.microsoft.com/office/powerpoint/2010/main" val="1045085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2013</a:t>
            </a:r>
            <a:endParaRPr lang="en-US"/>
          </a:p>
        </p:txBody>
      </p:sp>
      <p:sp>
        <p:nvSpPr>
          <p:cNvPr id="3" name="Footer Placeholder 2"/>
          <p:cNvSpPr>
            <a:spLocks noGrp="1"/>
          </p:cNvSpPr>
          <p:nvPr>
            <p:ph type="ftr" sz="quarter" idx="11"/>
          </p:nvPr>
        </p:nvSpPr>
        <p:spPr/>
        <p:txBody>
          <a:bodyPr/>
          <a:lstStyle/>
          <a:p>
            <a:r>
              <a:rPr lang="en-US" smtClean="0"/>
              <a:t>UAI 2013 Application Workshop</a:t>
            </a:r>
            <a:endParaRPr lang="en-US"/>
          </a:p>
        </p:txBody>
      </p:sp>
      <p:sp>
        <p:nvSpPr>
          <p:cNvPr id="4" name="Slide Number Placeholder 3"/>
          <p:cNvSpPr>
            <a:spLocks noGrp="1"/>
          </p:cNvSpPr>
          <p:nvPr>
            <p:ph type="sldNum" sz="quarter" idx="12"/>
          </p:nvPr>
        </p:nvSpPr>
        <p:spPr/>
        <p:txBody>
          <a:bodyPr/>
          <a:lstStyle/>
          <a:p>
            <a:fld id="{159C9F46-3B34-CD43-938C-301999241FA1}" type="slidenum">
              <a:rPr lang="en-US" smtClean="0"/>
              <a:pPr/>
              <a:t>17</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477" y="0"/>
            <a:ext cx="6400000" cy="6400000"/>
          </a:xfrm>
          <a:prstGeom prst="rect">
            <a:avLst/>
          </a:prstGeom>
        </p:spPr>
      </p:pic>
      <p:sp>
        <p:nvSpPr>
          <p:cNvPr id="7" name="TextBox 6"/>
          <p:cNvSpPr txBox="1"/>
          <p:nvPr/>
        </p:nvSpPr>
        <p:spPr>
          <a:xfrm>
            <a:off x="6893169" y="797169"/>
            <a:ext cx="2004646" cy="1754326"/>
          </a:xfrm>
          <a:prstGeom prst="rect">
            <a:avLst/>
          </a:prstGeom>
          <a:noFill/>
        </p:spPr>
        <p:txBody>
          <a:bodyPr wrap="square" rtlCol="0">
            <a:spAutoFit/>
          </a:bodyPr>
          <a:lstStyle/>
          <a:p>
            <a:r>
              <a:rPr lang="en-US" dirty="0" smtClean="0"/>
              <a:t>Something strange is going on.</a:t>
            </a:r>
          </a:p>
          <a:p>
            <a:r>
              <a:rPr lang="en-US" dirty="0" smtClean="0"/>
              <a:t>Lots of big jumps associated with silver trophies.</a:t>
            </a:r>
            <a:endParaRPr lang="en-US" dirty="0"/>
          </a:p>
        </p:txBody>
      </p:sp>
    </p:spTree>
    <p:extLst>
      <p:ext uri="{BB962C8B-B14F-4D97-AF65-F5344CB8AC3E}">
        <p14:creationId xmlns:p14="http://schemas.microsoft.com/office/powerpoint/2010/main" val="124206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Problems found and fixed</a:t>
            </a:r>
            <a:endParaRPr lang="en-US" dirty="0"/>
          </a:p>
        </p:txBody>
      </p:sp>
      <p:sp>
        <p:nvSpPr>
          <p:cNvPr id="6" name="Content Placeholder 5"/>
          <p:cNvSpPr>
            <a:spLocks noGrp="1"/>
          </p:cNvSpPr>
          <p:nvPr>
            <p:ph idx="1"/>
          </p:nvPr>
        </p:nvSpPr>
        <p:spPr/>
        <p:txBody>
          <a:bodyPr>
            <a:normAutofit fontScale="77500" lnSpcReduction="20000"/>
          </a:bodyPr>
          <a:lstStyle/>
          <a:p>
            <a:r>
              <a:rPr lang="en-US" dirty="0" smtClean="0"/>
              <a:t>Insufficient weight given to expert priors in building CPTs</a:t>
            </a:r>
          </a:p>
          <a:p>
            <a:r>
              <a:rPr lang="en-US" dirty="0" smtClean="0"/>
              <a:t>Levels where lots of gaming going on:</a:t>
            </a:r>
          </a:p>
          <a:p>
            <a:pPr lvl="1"/>
            <a:r>
              <a:rPr lang="en-US" dirty="0" smtClean="0"/>
              <a:t>Screened “gaming” cases out of pretest</a:t>
            </a:r>
          </a:p>
          <a:p>
            <a:pPr lvl="1"/>
            <a:r>
              <a:rPr lang="en-US" dirty="0" smtClean="0"/>
              <a:t>Added gaming detection features to engine</a:t>
            </a:r>
          </a:p>
          <a:p>
            <a:pPr lvl="1"/>
            <a:r>
              <a:rPr lang="en-US" dirty="0" smtClean="0"/>
              <a:t>Changed scoring rules to emphasize agent construction</a:t>
            </a:r>
          </a:p>
          <a:p>
            <a:r>
              <a:rPr lang="en-US" dirty="0" smtClean="0"/>
              <a:t>Levels with agent partially drawn on screen were problematic</a:t>
            </a:r>
          </a:p>
          <a:p>
            <a:pPr lvl="1"/>
            <a:r>
              <a:rPr lang="en-US" dirty="0" smtClean="0"/>
              <a:t>And replaced</a:t>
            </a:r>
          </a:p>
          <a:p>
            <a:r>
              <a:rPr lang="en-US" dirty="0" smtClean="0"/>
              <a:t>Reworked Pre/post tests to make them </a:t>
            </a:r>
            <a:r>
              <a:rPr lang="en-US" smtClean="0"/>
              <a:t>less difficult</a:t>
            </a:r>
            <a:endParaRPr lang="en-US" dirty="0" smtClean="0"/>
          </a:p>
          <a:p>
            <a:r>
              <a:rPr lang="en-US" dirty="0" smtClean="0"/>
              <a:t>Were able to bring correlations with pre/posttest up to around 0.4 (close to reliability of the pretest)</a:t>
            </a:r>
            <a:endParaRPr lang="en-US" dirty="0"/>
          </a:p>
        </p:txBody>
      </p:sp>
      <p:sp>
        <p:nvSpPr>
          <p:cNvPr id="2" name="Date Placeholder 1"/>
          <p:cNvSpPr>
            <a:spLocks noGrp="1"/>
          </p:cNvSpPr>
          <p:nvPr>
            <p:ph type="dt" sz="half" idx="10"/>
          </p:nvPr>
        </p:nvSpPr>
        <p:spPr/>
        <p:txBody>
          <a:bodyPr/>
          <a:lstStyle/>
          <a:p>
            <a:r>
              <a:rPr lang="en-US" smtClean="0"/>
              <a:t>July, 2013</a:t>
            </a:r>
            <a:endParaRPr lang="en-US"/>
          </a:p>
        </p:txBody>
      </p:sp>
      <p:sp>
        <p:nvSpPr>
          <p:cNvPr id="3" name="Footer Placeholder 2"/>
          <p:cNvSpPr>
            <a:spLocks noGrp="1"/>
          </p:cNvSpPr>
          <p:nvPr>
            <p:ph type="ftr" sz="quarter" idx="11"/>
          </p:nvPr>
        </p:nvSpPr>
        <p:spPr/>
        <p:txBody>
          <a:bodyPr/>
          <a:lstStyle/>
          <a:p>
            <a:r>
              <a:rPr lang="en-US" smtClean="0"/>
              <a:t>UAI 2013 Application Workshop</a:t>
            </a:r>
            <a:endParaRPr lang="en-US"/>
          </a:p>
        </p:txBody>
      </p:sp>
      <p:sp>
        <p:nvSpPr>
          <p:cNvPr id="4" name="Slide Number Placeholder 3"/>
          <p:cNvSpPr>
            <a:spLocks noGrp="1"/>
          </p:cNvSpPr>
          <p:nvPr>
            <p:ph type="sldNum" sz="quarter" idx="12"/>
          </p:nvPr>
        </p:nvSpPr>
        <p:spPr/>
        <p:txBody>
          <a:bodyPr/>
          <a:lstStyle/>
          <a:p>
            <a:fld id="{159C9F46-3B34-CD43-938C-301999241FA1}" type="slidenum">
              <a:rPr lang="en-US" smtClean="0"/>
              <a:pPr/>
              <a:t>18</a:t>
            </a:fld>
            <a:endParaRPr lang="en-US"/>
          </a:p>
        </p:txBody>
      </p:sp>
    </p:spTree>
    <p:extLst>
      <p:ext uri="{BB962C8B-B14F-4D97-AF65-F5344CB8AC3E}">
        <p14:creationId xmlns:p14="http://schemas.microsoft.com/office/powerpoint/2010/main" val="3773743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t>Newton’s Playground </a:t>
            </a:r>
            <a:r>
              <a:rPr lang="en-US" dirty="0" smtClean="0"/>
              <a:t>team:</a:t>
            </a:r>
          </a:p>
          <a:p>
            <a:pPr lvl="1"/>
            <a:r>
              <a:rPr lang="en-US" dirty="0" smtClean="0"/>
              <a:t>Val Shute (P.I.)</a:t>
            </a:r>
          </a:p>
          <a:p>
            <a:pPr lvl="1"/>
            <a:r>
              <a:rPr lang="en-US" dirty="0" smtClean="0"/>
              <a:t>Matthew Small</a:t>
            </a:r>
          </a:p>
          <a:p>
            <a:pPr lvl="1"/>
            <a:r>
              <a:rPr lang="en-US" dirty="0" smtClean="0"/>
              <a:t>Don </a:t>
            </a:r>
            <a:r>
              <a:rPr lang="en-US" dirty="0" err="1" smtClean="0"/>
              <a:t>Franceschetti</a:t>
            </a:r>
            <a:endParaRPr lang="en-US" dirty="0" smtClean="0"/>
          </a:p>
          <a:p>
            <a:pPr lvl="1"/>
            <a:r>
              <a:rPr lang="en-US" dirty="0" smtClean="0"/>
              <a:t>Lubin Wang</a:t>
            </a:r>
          </a:p>
          <a:p>
            <a:pPr lvl="1"/>
            <a:r>
              <a:rPr lang="en-US" dirty="0" smtClean="0"/>
              <a:t>Pete Stafford</a:t>
            </a:r>
          </a:p>
          <a:p>
            <a:r>
              <a:rPr lang="en-US" dirty="0" smtClean="0"/>
              <a:t>Bill &amp; Melinda Gates Foundation </a:t>
            </a:r>
            <a:r>
              <a:rPr lang="en-US" i="1" dirty="0" smtClean="0"/>
              <a:t>U.S. Programs Grant Number 0PP1035331 Games as Learning/Assessment: Stealth Assessment</a:t>
            </a:r>
            <a:endParaRPr lang="en-US" i="1" dirty="0"/>
          </a:p>
        </p:txBody>
      </p:sp>
      <p:sp>
        <p:nvSpPr>
          <p:cNvPr id="4" name="Date Placeholder 3"/>
          <p:cNvSpPr>
            <a:spLocks noGrp="1"/>
          </p:cNvSpPr>
          <p:nvPr>
            <p:ph type="dt" sz="half" idx="10"/>
          </p:nvPr>
        </p:nvSpPr>
        <p:spPr/>
        <p:txBody>
          <a:bodyPr/>
          <a:lstStyle/>
          <a:p>
            <a:r>
              <a:rPr lang="en-US" smtClean="0"/>
              <a:t>July, 2013</a:t>
            </a:r>
            <a:endParaRPr lang="en-US"/>
          </a:p>
        </p:txBody>
      </p:sp>
      <p:sp>
        <p:nvSpPr>
          <p:cNvPr id="5" name="Slide Number Placeholder 4"/>
          <p:cNvSpPr>
            <a:spLocks noGrp="1"/>
          </p:cNvSpPr>
          <p:nvPr>
            <p:ph type="sldNum" sz="quarter" idx="12"/>
          </p:nvPr>
        </p:nvSpPr>
        <p:spPr/>
        <p:txBody>
          <a:bodyPr/>
          <a:lstStyle/>
          <a:p>
            <a:fld id="{B220D8FB-B203-B741-8802-7F6CBD63AF8C}" type="slidenum">
              <a:rPr lang="en-US" smtClean="0"/>
              <a:pPr/>
              <a:t>19</a:t>
            </a:fld>
            <a:endParaRPr lang="en-US"/>
          </a:p>
        </p:txBody>
      </p:sp>
      <p:sp>
        <p:nvSpPr>
          <p:cNvPr id="6" name="Footer Placeholder 5"/>
          <p:cNvSpPr>
            <a:spLocks noGrp="1"/>
          </p:cNvSpPr>
          <p:nvPr>
            <p:ph type="ftr" sz="quarter" idx="11"/>
          </p:nvPr>
        </p:nvSpPr>
        <p:spPr/>
        <p:txBody>
          <a:bodyPr/>
          <a:lstStyle/>
          <a:p>
            <a:r>
              <a:rPr lang="en-US" smtClean="0"/>
              <a:t>UAI 2013 Application Workshop</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Educational Assessment in a Game:  </a:t>
            </a:r>
            <a:r>
              <a:rPr lang="en-US" i="1" dirty="0" smtClean="0"/>
              <a:t>Newton’s Playground</a:t>
            </a:r>
            <a:endParaRPr lang="en-US" dirty="0"/>
          </a:p>
        </p:txBody>
      </p:sp>
      <p:sp>
        <p:nvSpPr>
          <p:cNvPr id="3" name="Content Placeholder 2"/>
          <p:cNvSpPr>
            <a:spLocks noGrp="1"/>
          </p:cNvSpPr>
          <p:nvPr>
            <p:ph idx="1"/>
          </p:nvPr>
        </p:nvSpPr>
        <p:spPr>
          <a:xfrm>
            <a:off x="457200" y="1600200"/>
            <a:ext cx="8229600" cy="2446975"/>
          </a:xfrm>
        </p:spPr>
        <p:txBody>
          <a:bodyPr>
            <a:normAutofit fontScale="92500" lnSpcReduction="20000"/>
          </a:bodyPr>
          <a:lstStyle/>
          <a:p>
            <a:r>
              <a:rPr lang="en-US" dirty="0" smtClean="0"/>
              <a:t>2-D physics simulation game, similar to </a:t>
            </a:r>
            <a:r>
              <a:rPr lang="en-US" i="1" dirty="0" smtClean="0"/>
              <a:t>Crayon Physics Deluxe</a:t>
            </a:r>
            <a:r>
              <a:rPr lang="en-US" dirty="0" smtClean="0"/>
              <a:t>, based on Box2D physics engine for games</a:t>
            </a:r>
          </a:p>
          <a:p>
            <a:r>
              <a:rPr lang="en-US" dirty="0" smtClean="0"/>
              <a:t>Multiple levels.  Goal of each level is to move ball to the balloon by drawing objects that obey the laws of physics</a:t>
            </a:r>
            <a:endParaRPr lang="en-US" dirty="0"/>
          </a:p>
        </p:txBody>
      </p:sp>
      <p:sp>
        <p:nvSpPr>
          <p:cNvPr id="4" name="Date Placeholder 3"/>
          <p:cNvSpPr>
            <a:spLocks noGrp="1"/>
          </p:cNvSpPr>
          <p:nvPr>
            <p:ph type="dt" sz="half" idx="10"/>
          </p:nvPr>
        </p:nvSpPr>
        <p:spPr/>
        <p:txBody>
          <a:bodyPr/>
          <a:lstStyle/>
          <a:p>
            <a:r>
              <a:rPr lang="en-US" smtClean="0"/>
              <a:t>July, 2013</a:t>
            </a:r>
            <a:endParaRPr lang="en-US"/>
          </a:p>
        </p:txBody>
      </p:sp>
      <p:sp>
        <p:nvSpPr>
          <p:cNvPr id="5" name="Slide Number Placeholder 4"/>
          <p:cNvSpPr>
            <a:spLocks noGrp="1"/>
          </p:cNvSpPr>
          <p:nvPr>
            <p:ph type="sldNum" sz="quarter" idx="12"/>
          </p:nvPr>
        </p:nvSpPr>
        <p:spPr/>
        <p:txBody>
          <a:bodyPr/>
          <a:lstStyle/>
          <a:p>
            <a:fld id="{B220D8FB-B203-B741-8802-7F6CBD63AF8C}" type="slidenum">
              <a:rPr lang="en-US" smtClean="0"/>
              <a:pPr/>
              <a:t>2</a:t>
            </a:fld>
            <a:endParaRPr lang="en-US"/>
          </a:p>
        </p:txBody>
      </p:sp>
      <p:pic>
        <p:nvPicPr>
          <p:cNvPr id="6" name="Picture 5" descr="C:\Users\Gameslab\Dropbox\Gates new\Game Builds\final levels\All level JPEG files\easy_4 agents.jpg"/>
          <p:cNvPicPr/>
          <p:nvPr/>
        </p:nvPicPr>
        <p:blipFill rotWithShape="1">
          <a:blip r:embed="rId2" cstate="print">
            <a:extLst>
              <a:ext uri="{28A0092B-C50C-407E-A947-70E740481C1C}">
                <a14:useLocalDpi xmlns:a14="http://schemas.microsoft.com/office/drawing/2010/main" val="0"/>
              </a:ext>
            </a:extLst>
          </a:blip>
          <a:srcRect l="1629" r="1629"/>
          <a:stretch/>
        </p:blipFill>
        <p:spPr bwMode="auto">
          <a:xfrm>
            <a:off x="921744" y="4047174"/>
            <a:ext cx="2661000" cy="2168129"/>
          </a:xfrm>
          <a:prstGeom prst="rect">
            <a:avLst/>
          </a:prstGeom>
          <a:ln>
            <a:noFill/>
          </a:ln>
        </p:spPr>
      </p:pic>
      <p:pic>
        <p:nvPicPr>
          <p:cNvPr id="7" name="Picture 6"/>
          <p:cNvPicPr/>
          <p:nvPr/>
        </p:nvPicPr>
        <p:blipFill rotWithShape="1">
          <a:blip r:embed="rId3"/>
          <a:srcRect l="15185" t="3042" r="15616" b="4359"/>
          <a:stretch/>
        </p:blipFill>
        <p:spPr bwMode="auto">
          <a:xfrm>
            <a:off x="4308144" y="4047174"/>
            <a:ext cx="2960593" cy="2309175"/>
          </a:xfrm>
          <a:prstGeom prst="rect">
            <a:avLst/>
          </a:prstGeom>
          <a:ln>
            <a:noFill/>
          </a:ln>
          <a:extLst>
            <a:ext uri="{53640926-AAD7-44D8-BBD7-CCE9431645EC}">
              <a14:shadowObscured xmlns:a14="http://schemas.microsoft.com/office/drawing/2010/main"/>
            </a:ext>
          </a:extLst>
        </p:spPr>
      </p:pic>
      <p:sp>
        <p:nvSpPr>
          <p:cNvPr id="8" name="Footer Placeholder 7"/>
          <p:cNvSpPr>
            <a:spLocks noGrp="1"/>
          </p:cNvSpPr>
          <p:nvPr>
            <p:ph type="ftr" sz="quarter" idx="11"/>
          </p:nvPr>
        </p:nvSpPr>
        <p:spPr/>
        <p:txBody>
          <a:bodyPr/>
          <a:lstStyle/>
          <a:p>
            <a:r>
              <a:rPr lang="en-US" smtClean="0"/>
              <a:t>UAI 2013 Application Workshop</a:t>
            </a:r>
            <a:endParaRPr lang="en-US"/>
          </a:p>
        </p:txBody>
      </p:sp>
    </p:spTree>
    <p:extLst>
      <p:ext uri="{BB962C8B-B14F-4D97-AF65-F5344CB8AC3E}">
        <p14:creationId xmlns:p14="http://schemas.microsoft.com/office/powerpoint/2010/main" val="409219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Newton’s Playground </a:t>
            </a:r>
            <a:r>
              <a:rPr lang="en-US" dirty="0" smtClean="0"/>
              <a:t>Proficiencies Measured</a:t>
            </a:r>
            <a:endParaRPr lang="en-US" i="1" dirty="0"/>
          </a:p>
        </p:txBody>
      </p:sp>
      <p:sp>
        <p:nvSpPr>
          <p:cNvPr id="3" name="Content Placeholder 2"/>
          <p:cNvSpPr>
            <a:spLocks noGrp="1"/>
          </p:cNvSpPr>
          <p:nvPr>
            <p:ph idx="1"/>
          </p:nvPr>
        </p:nvSpPr>
        <p:spPr/>
        <p:txBody>
          <a:bodyPr>
            <a:normAutofit fontScale="92500" lnSpcReduction="20000"/>
          </a:bodyPr>
          <a:lstStyle/>
          <a:p>
            <a:r>
              <a:rPr lang="en-US" dirty="0" smtClean="0"/>
              <a:t>Qualitative Physics</a:t>
            </a:r>
          </a:p>
          <a:p>
            <a:pPr lvl="1"/>
            <a:r>
              <a:rPr lang="en-US" dirty="0" smtClean="0"/>
              <a:t>Potential/Kinetic Energy</a:t>
            </a:r>
          </a:p>
          <a:p>
            <a:pPr lvl="1"/>
            <a:r>
              <a:rPr lang="en-US" dirty="0" smtClean="0"/>
              <a:t>Angular momentum</a:t>
            </a:r>
          </a:p>
          <a:p>
            <a:r>
              <a:rPr lang="en-US" dirty="0" smtClean="0"/>
              <a:t>Creativity</a:t>
            </a:r>
          </a:p>
          <a:p>
            <a:pPr lvl="1"/>
            <a:r>
              <a:rPr lang="en-US" dirty="0" smtClean="0"/>
              <a:t>Fluency</a:t>
            </a:r>
          </a:p>
          <a:p>
            <a:pPr lvl="1"/>
            <a:r>
              <a:rPr lang="en-US" dirty="0" smtClean="0"/>
              <a:t>Flexibility</a:t>
            </a:r>
          </a:p>
          <a:p>
            <a:pPr lvl="1"/>
            <a:r>
              <a:rPr lang="en-US" dirty="0" smtClean="0"/>
              <a:t>Originality</a:t>
            </a:r>
          </a:p>
          <a:p>
            <a:r>
              <a:rPr lang="en-US" dirty="0" smtClean="0"/>
              <a:t>Conscientiousness</a:t>
            </a:r>
          </a:p>
          <a:p>
            <a:pPr lvl="1"/>
            <a:r>
              <a:rPr lang="en-US" dirty="0" smtClean="0"/>
              <a:t>Persistence</a:t>
            </a:r>
          </a:p>
          <a:p>
            <a:pPr lvl="1"/>
            <a:r>
              <a:rPr lang="en-US" dirty="0" smtClean="0"/>
              <a:t>Perfectionism</a:t>
            </a:r>
          </a:p>
          <a:p>
            <a:pPr lvl="1"/>
            <a:endParaRPr lang="en-US" dirty="0" smtClean="0"/>
          </a:p>
          <a:p>
            <a:endParaRPr lang="en-US" dirty="0"/>
          </a:p>
        </p:txBody>
      </p:sp>
      <p:sp>
        <p:nvSpPr>
          <p:cNvPr id="4" name="Date Placeholder 3"/>
          <p:cNvSpPr>
            <a:spLocks noGrp="1"/>
          </p:cNvSpPr>
          <p:nvPr>
            <p:ph type="dt" sz="half" idx="10"/>
          </p:nvPr>
        </p:nvSpPr>
        <p:spPr/>
        <p:txBody>
          <a:bodyPr/>
          <a:lstStyle/>
          <a:p>
            <a:r>
              <a:rPr lang="en-US" smtClean="0"/>
              <a:t>July, 2013</a:t>
            </a:r>
            <a:endParaRPr lang="en-US"/>
          </a:p>
        </p:txBody>
      </p:sp>
      <p:sp>
        <p:nvSpPr>
          <p:cNvPr id="5" name="Slide Number Placeholder 4"/>
          <p:cNvSpPr>
            <a:spLocks noGrp="1"/>
          </p:cNvSpPr>
          <p:nvPr>
            <p:ph type="sldNum" sz="quarter" idx="12"/>
          </p:nvPr>
        </p:nvSpPr>
        <p:spPr/>
        <p:txBody>
          <a:bodyPr/>
          <a:lstStyle/>
          <a:p>
            <a:fld id="{B220D8FB-B203-B741-8802-7F6CBD63AF8C}"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UAI 2013 Application Workshop</a:t>
            </a:r>
            <a:endParaRPr lang="en-US"/>
          </a:p>
        </p:txBody>
      </p:sp>
    </p:spTree>
    <p:extLst>
      <p:ext uri="{BB962C8B-B14F-4D97-AF65-F5344CB8AC3E}">
        <p14:creationId xmlns:p14="http://schemas.microsoft.com/office/powerpoint/2010/main" val="3389806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Test Results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Field trial with about 150 middle school students showed low (around 0.1) correlation between EAP(Physics) [from Bayes net] and short pre/post test on Intuitive Physics</a:t>
            </a:r>
          </a:p>
          <a:p>
            <a:r>
              <a:rPr lang="en-US" dirty="0" smtClean="0"/>
              <a:t>Possible Problems:</a:t>
            </a:r>
          </a:p>
          <a:p>
            <a:pPr lvl="1"/>
            <a:r>
              <a:rPr lang="en-US" dirty="0" smtClean="0"/>
              <a:t>Low quality pre/post test (reliability </a:t>
            </a:r>
            <a:r>
              <a:rPr lang="en-US" dirty="0" smtClean="0">
                <a:latin typeface="Symbol" pitchFamily="18" charset="2"/>
              </a:rPr>
              <a:t>a</a:t>
            </a:r>
            <a:r>
              <a:rPr lang="en-US" dirty="0" smtClean="0"/>
              <a:t>=0.5 (Form A), 0.4 (Form B)</a:t>
            </a:r>
          </a:p>
          <a:p>
            <a:pPr lvl="1"/>
            <a:r>
              <a:rPr lang="en-US" dirty="0" smtClean="0"/>
              <a:t>Problems with design or software</a:t>
            </a:r>
          </a:p>
          <a:p>
            <a:pPr lvl="1"/>
            <a:r>
              <a:rPr lang="en-US" dirty="0" smtClean="0"/>
              <a:t>Problems with game level design</a:t>
            </a:r>
          </a:p>
          <a:p>
            <a:pPr lvl="1"/>
            <a:r>
              <a:rPr lang="en-US" dirty="0" smtClean="0"/>
              <a:t>Problems with students “gaming” the system</a:t>
            </a:r>
            <a:endParaRPr lang="en-US" dirty="0"/>
          </a:p>
        </p:txBody>
      </p:sp>
      <p:sp>
        <p:nvSpPr>
          <p:cNvPr id="4" name="Date Placeholder 3"/>
          <p:cNvSpPr>
            <a:spLocks noGrp="1"/>
          </p:cNvSpPr>
          <p:nvPr>
            <p:ph type="dt" sz="half" idx="10"/>
          </p:nvPr>
        </p:nvSpPr>
        <p:spPr/>
        <p:txBody>
          <a:bodyPr/>
          <a:lstStyle/>
          <a:p>
            <a:r>
              <a:rPr lang="en-US" smtClean="0"/>
              <a:t>July, 2013</a:t>
            </a:r>
            <a:endParaRPr lang="en-US"/>
          </a:p>
        </p:txBody>
      </p:sp>
      <p:sp>
        <p:nvSpPr>
          <p:cNvPr id="5" name="Footer Placeholder 4"/>
          <p:cNvSpPr>
            <a:spLocks noGrp="1"/>
          </p:cNvSpPr>
          <p:nvPr>
            <p:ph type="ftr" sz="quarter" idx="11"/>
          </p:nvPr>
        </p:nvSpPr>
        <p:spPr/>
        <p:txBody>
          <a:bodyPr/>
          <a:lstStyle/>
          <a:p>
            <a:r>
              <a:rPr lang="en-US" smtClean="0"/>
              <a:t>UAI 2013 Application Workshop</a:t>
            </a:r>
            <a:endParaRPr lang="en-US"/>
          </a:p>
        </p:txBody>
      </p:sp>
      <p:sp>
        <p:nvSpPr>
          <p:cNvPr id="6" name="Slide Number Placeholder 5"/>
          <p:cNvSpPr>
            <a:spLocks noGrp="1"/>
          </p:cNvSpPr>
          <p:nvPr>
            <p:ph type="sldNum" sz="quarter" idx="12"/>
          </p:nvPr>
        </p:nvSpPr>
        <p:spPr/>
        <p:txBody>
          <a:bodyPr/>
          <a:lstStyle/>
          <a:p>
            <a:fld id="{B220D8FB-B203-B741-8802-7F6CBD63AF8C}" type="slidenum">
              <a:rPr lang="en-US" smtClean="0"/>
              <a:pPr/>
              <a:t>4</a:t>
            </a:fld>
            <a:endParaRPr lang="en-US"/>
          </a:p>
        </p:txBody>
      </p:sp>
    </p:spTree>
    <p:extLst>
      <p:ext uri="{BB962C8B-B14F-4D97-AF65-F5344CB8AC3E}">
        <p14:creationId xmlns:p14="http://schemas.microsoft.com/office/powerpoint/2010/main" val="1625269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Process Model Revisited</a:t>
            </a:r>
            <a:endParaRPr lang="en-US" dirty="0"/>
          </a:p>
        </p:txBody>
      </p:sp>
      <p:sp>
        <p:nvSpPr>
          <p:cNvPr id="7" name="Content Placeholder 6"/>
          <p:cNvSpPr>
            <a:spLocks noGrp="1"/>
          </p:cNvSpPr>
          <p:nvPr>
            <p:ph sz="half" idx="2"/>
          </p:nvPr>
        </p:nvSpPr>
        <p:spPr>
          <a:xfrm>
            <a:off x="4103585" y="1600200"/>
            <a:ext cx="4852846" cy="4525963"/>
          </a:xfrm>
        </p:spPr>
        <p:txBody>
          <a:bodyPr>
            <a:normAutofit fontScale="85000" lnSpcReduction="20000"/>
          </a:bodyPr>
          <a:lstStyle/>
          <a:p>
            <a:r>
              <a:rPr lang="en-US" dirty="0" smtClean="0"/>
              <a:t>Context Determination (Activity Selection):  Develop or recognize </a:t>
            </a:r>
            <a:r>
              <a:rPr lang="en-US" i="1" dirty="0" smtClean="0"/>
              <a:t>task</a:t>
            </a:r>
            <a:r>
              <a:rPr lang="en-US" dirty="0" smtClean="0"/>
              <a:t> contexts</a:t>
            </a:r>
          </a:p>
          <a:p>
            <a:r>
              <a:rPr lang="en-US" dirty="0" smtClean="0"/>
              <a:t>Evidence Capture (Presentation Process):  Collect </a:t>
            </a:r>
            <a:r>
              <a:rPr lang="en-US" i="1" dirty="0" smtClean="0"/>
              <a:t>work product</a:t>
            </a:r>
          </a:p>
          <a:p>
            <a:r>
              <a:rPr lang="en-US" dirty="0" smtClean="0"/>
              <a:t>Evidence Identification (task level scoring):  Determine values of </a:t>
            </a:r>
            <a:r>
              <a:rPr lang="en-US" i="1" dirty="0" smtClean="0"/>
              <a:t>observable outcomes </a:t>
            </a:r>
            <a:r>
              <a:rPr lang="en-US" dirty="0" smtClean="0"/>
              <a:t>from work products</a:t>
            </a:r>
          </a:p>
          <a:p>
            <a:r>
              <a:rPr lang="en-US" dirty="0" smtClean="0"/>
              <a:t>Evidence Accumulation: Aggregates observables across tasks to produce </a:t>
            </a:r>
            <a:r>
              <a:rPr lang="en-US" i="1" dirty="0" smtClean="0"/>
              <a:t>scores</a:t>
            </a:r>
            <a:endParaRPr lang="en-US" dirty="0"/>
          </a:p>
        </p:txBody>
      </p:sp>
      <p:sp>
        <p:nvSpPr>
          <p:cNvPr id="3" name="Date Placeholder 2"/>
          <p:cNvSpPr>
            <a:spLocks noGrp="1"/>
          </p:cNvSpPr>
          <p:nvPr>
            <p:ph type="dt" sz="half" idx="10"/>
          </p:nvPr>
        </p:nvSpPr>
        <p:spPr/>
        <p:txBody>
          <a:bodyPr/>
          <a:lstStyle/>
          <a:p>
            <a:r>
              <a:rPr lang="en-US" smtClean="0"/>
              <a:t>July, 2013</a:t>
            </a:r>
            <a:endParaRPr lang="en-US"/>
          </a:p>
        </p:txBody>
      </p:sp>
      <p:sp>
        <p:nvSpPr>
          <p:cNvPr id="4" name="Footer Placeholder 3"/>
          <p:cNvSpPr>
            <a:spLocks noGrp="1"/>
          </p:cNvSpPr>
          <p:nvPr>
            <p:ph type="ftr" sz="quarter" idx="11"/>
          </p:nvPr>
        </p:nvSpPr>
        <p:spPr/>
        <p:txBody>
          <a:bodyPr/>
          <a:lstStyle/>
          <a:p>
            <a:r>
              <a:rPr lang="en-US" smtClean="0"/>
              <a:t>UAI 2013 Application Workshop</a:t>
            </a:r>
            <a:endParaRPr lang="en-US"/>
          </a:p>
        </p:txBody>
      </p:sp>
      <p:sp>
        <p:nvSpPr>
          <p:cNvPr id="5" name="Slide Number Placeholder 4"/>
          <p:cNvSpPr>
            <a:spLocks noGrp="1"/>
          </p:cNvSpPr>
          <p:nvPr>
            <p:ph type="sldNum" sz="quarter" idx="12"/>
          </p:nvPr>
        </p:nvSpPr>
        <p:spPr/>
        <p:txBody>
          <a:bodyPr/>
          <a:lstStyle/>
          <a:p>
            <a:fld id="{B220D8FB-B203-B741-8802-7F6CBD63AF8C}" type="slidenum">
              <a:rPr lang="en-US" smtClean="0"/>
              <a:pPr/>
              <a:t>5</a:t>
            </a:fld>
            <a:endParaRPr lang="en-US"/>
          </a:p>
        </p:txBody>
      </p:sp>
      <p:pic>
        <p:nvPicPr>
          <p:cNvPr id="12" name="Content Placeholder 1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74785" y="1696707"/>
            <a:ext cx="3628800" cy="3367064"/>
          </a:xfrm>
        </p:spPr>
      </p:pic>
      <p:sp>
        <p:nvSpPr>
          <p:cNvPr id="13" name="TextBox 12"/>
          <p:cNvSpPr txBox="1"/>
          <p:nvPr/>
        </p:nvSpPr>
        <p:spPr>
          <a:xfrm>
            <a:off x="339969" y="5310554"/>
            <a:ext cx="4067908" cy="923330"/>
          </a:xfrm>
          <a:prstGeom prst="rect">
            <a:avLst/>
          </a:prstGeom>
          <a:noFill/>
        </p:spPr>
        <p:txBody>
          <a:bodyPr wrap="square" rtlCol="0">
            <a:spAutoFit/>
          </a:bodyPr>
          <a:lstStyle/>
          <a:p>
            <a:r>
              <a:rPr lang="en-US" dirty="0" smtClean="0"/>
              <a:t>In an adaptive system, the task selection/reward structure could be influenced by current “score”</a:t>
            </a:r>
            <a:endParaRPr lang="en-US" dirty="0"/>
          </a:p>
        </p:txBody>
      </p:sp>
    </p:spTree>
    <p:extLst>
      <p:ext uri="{BB962C8B-B14F-4D97-AF65-F5344CB8AC3E}">
        <p14:creationId xmlns:p14="http://schemas.microsoft.com/office/powerpoint/2010/main" val="2799214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NP</a:t>
            </a:r>
            <a:r>
              <a:rPr lang="en-US" dirty="0" smtClean="0"/>
              <a:t>:  Context Determination</a:t>
            </a:r>
            <a:endParaRPr lang="en-US" dirty="0"/>
          </a:p>
        </p:txBody>
      </p:sp>
      <p:sp>
        <p:nvSpPr>
          <p:cNvPr id="7" name="Content Placeholder 6"/>
          <p:cNvSpPr>
            <a:spLocks noGrp="1"/>
          </p:cNvSpPr>
          <p:nvPr>
            <p:ph sz="half" idx="2"/>
          </p:nvPr>
        </p:nvSpPr>
        <p:spPr>
          <a:xfrm>
            <a:off x="4103585" y="1600200"/>
            <a:ext cx="4852846" cy="4525963"/>
          </a:xfrm>
        </p:spPr>
        <p:txBody>
          <a:bodyPr>
            <a:normAutofit lnSpcReduction="10000"/>
          </a:bodyPr>
          <a:lstStyle/>
          <a:p>
            <a:r>
              <a:rPr lang="en-US" i="1" dirty="0" smtClean="0"/>
              <a:t>NP</a:t>
            </a:r>
            <a:r>
              <a:rPr lang="en-US" dirty="0" smtClean="0"/>
              <a:t> is a level-based game</a:t>
            </a:r>
          </a:p>
          <a:p>
            <a:r>
              <a:rPr lang="en-US" dirty="0" smtClean="0"/>
              <a:t>Authoring Game Levels</a:t>
            </a:r>
          </a:p>
          <a:p>
            <a:pPr lvl="1"/>
            <a:r>
              <a:rPr lang="en-US" dirty="0" smtClean="0"/>
              <a:t>Coding them with key variables:  targeted agents</a:t>
            </a:r>
          </a:p>
          <a:p>
            <a:pPr lvl="1"/>
            <a:r>
              <a:rPr lang="en-US" dirty="0" smtClean="0"/>
              <a:t>Eliciting difficulty and discrimination expectations</a:t>
            </a:r>
          </a:p>
          <a:p>
            <a:pPr lvl="1"/>
            <a:r>
              <a:rPr lang="en-US" dirty="0" smtClean="0"/>
              <a:t>Grouping them into “Playgrounds”</a:t>
            </a:r>
          </a:p>
          <a:p>
            <a:pPr lvl="1"/>
            <a:r>
              <a:rPr lang="en-US" dirty="0" smtClean="0"/>
              <a:t>Testing to make sure levels and game engine work properly. </a:t>
            </a:r>
            <a:endParaRPr lang="en-US" i="1" dirty="0"/>
          </a:p>
        </p:txBody>
      </p:sp>
      <p:sp>
        <p:nvSpPr>
          <p:cNvPr id="3" name="Date Placeholder 2"/>
          <p:cNvSpPr>
            <a:spLocks noGrp="1"/>
          </p:cNvSpPr>
          <p:nvPr>
            <p:ph type="dt" sz="half" idx="10"/>
          </p:nvPr>
        </p:nvSpPr>
        <p:spPr/>
        <p:txBody>
          <a:bodyPr/>
          <a:lstStyle/>
          <a:p>
            <a:r>
              <a:rPr lang="en-US" smtClean="0"/>
              <a:t>July, 2013</a:t>
            </a:r>
            <a:endParaRPr lang="en-US"/>
          </a:p>
        </p:txBody>
      </p:sp>
      <p:sp>
        <p:nvSpPr>
          <p:cNvPr id="4" name="Footer Placeholder 3"/>
          <p:cNvSpPr>
            <a:spLocks noGrp="1"/>
          </p:cNvSpPr>
          <p:nvPr>
            <p:ph type="ftr" sz="quarter" idx="11"/>
          </p:nvPr>
        </p:nvSpPr>
        <p:spPr/>
        <p:txBody>
          <a:bodyPr/>
          <a:lstStyle/>
          <a:p>
            <a:r>
              <a:rPr lang="en-US" smtClean="0"/>
              <a:t>UAI 2013 Application Workshop</a:t>
            </a:r>
            <a:endParaRPr lang="en-US"/>
          </a:p>
        </p:txBody>
      </p:sp>
      <p:sp>
        <p:nvSpPr>
          <p:cNvPr id="5" name="Slide Number Placeholder 4"/>
          <p:cNvSpPr>
            <a:spLocks noGrp="1"/>
          </p:cNvSpPr>
          <p:nvPr>
            <p:ph type="sldNum" sz="quarter" idx="12"/>
          </p:nvPr>
        </p:nvSpPr>
        <p:spPr/>
        <p:txBody>
          <a:bodyPr/>
          <a:lstStyle/>
          <a:p>
            <a:fld id="{B220D8FB-B203-B741-8802-7F6CBD63AF8C}" type="slidenum">
              <a:rPr lang="en-US" smtClean="0"/>
              <a:pPr/>
              <a:t>6</a:t>
            </a:fld>
            <a:endParaRPr lang="en-US"/>
          </a:p>
        </p:txBody>
      </p:sp>
      <p:pic>
        <p:nvPicPr>
          <p:cNvPr id="12" name="Content Placeholder 1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74785" y="1696707"/>
            <a:ext cx="3628800" cy="3367064"/>
          </a:xfrm>
        </p:spPr>
      </p:pic>
      <p:sp>
        <p:nvSpPr>
          <p:cNvPr id="13" name="TextBox 12"/>
          <p:cNvSpPr txBox="1"/>
          <p:nvPr/>
        </p:nvSpPr>
        <p:spPr>
          <a:xfrm>
            <a:off x="339969" y="5122387"/>
            <a:ext cx="4067908" cy="1477328"/>
          </a:xfrm>
          <a:prstGeom prst="rect">
            <a:avLst/>
          </a:prstGeom>
          <a:noFill/>
        </p:spPr>
        <p:txBody>
          <a:bodyPr wrap="square" rtlCol="0">
            <a:spAutoFit/>
          </a:bodyPr>
          <a:lstStyle/>
          <a:p>
            <a:r>
              <a:rPr lang="en-US" i="1" dirty="0" smtClean="0"/>
              <a:t>NP </a:t>
            </a:r>
            <a:r>
              <a:rPr lang="en-US" dirty="0" smtClean="0"/>
              <a:t>is not adaptive, but as we expect student will normally play through levels in order, need to ensure default sequence provides good evidence mix.</a:t>
            </a:r>
            <a:endParaRPr lang="en-US" i="1" dirty="0"/>
          </a:p>
        </p:txBody>
      </p:sp>
      <p:sp>
        <p:nvSpPr>
          <p:cNvPr id="6" name="Rectangle 5"/>
          <p:cNvSpPr/>
          <p:nvPr/>
        </p:nvSpPr>
        <p:spPr>
          <a:xfrm>
            <a:off x="609600" y="1600200"/>
            <a:ext cx="3493985" cy="767862"/>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8307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  Evidence Capture</a:t>
            </a:r>
            <a:endParaRPr lang="en-US" dirty="0"/>
          </a:p>
        </p:txBody>
      </p:sp>
      <p:sp>
        <p:nvSpPr>
          <p:cNvPr id="7" name="Content Placeholder 6"/>
          <p:cNvSpPr>
            <a:spLocks noGrp="1"/>
          </p:cNvSpPr>
          <p:nvPr>
            <p:ph sz="half" idx="2"/>
          </p:nvPr>
        </p:nvSpPr>
        <p:spPr>
          <a:xfrm>
            <a:off x="4103585" y="1600200"/>
            <a:ext cx="4852846" cy="4525963"/>
          </a:xfrm>
        </p:spPr>
        <p:txBody>
          <a:bodyPr>
            <a:normAutofit/>
          </a:bodyPr>
          <a:lstStyle/>
          <a:p>
            <a:r>
              <a:rPr lang="en-US" dirty="0" smtClean="0"/>
              <a:t>This is the game engine</a:t>
            </a:r>
          </a:p>
          <a:p>
            <a:r>
              <a:rPr lang="en-US" dirty="0" smtClean="0"/>
              <a:t>Work product includes:</a:t>
            </a:r>
          </a:p>
          <a:p>
            <a:pPr lvl="1"/>
            <a:r>
              <a:rPr lang="en-US" dirty="0" smtClean="0"/>
              <a:t>Record of success/failures/attempts</a:t>
            </a:r>
          </a:p>
          <a:p>
            <a:pPr lvl="1"/>
            <a:r>
              <a:rPr lang="en-US" dirty="0" smtClean="0"/>
              <a:t>All objects created and destroyed</a:t>
            </a:r>
          </a:p>
          <a:p>
            <a:pPr lvl="1"/>
            <a:r>
              <a:rPr lang="en-US" dirty="0" smtClean="0"/>
              <a:t>Agent identification</a:t>
            </a:r>
          </a:p>
          <a:p>
            <a:pPr lvl="1"/>
            <a:r>
              <a:rPr lang="en-US" dirty="0" smtClean="0"/>
              <a:t>Timing information</a:t>
            </a:r>
            <a:endParaRPr lang="en-US" dirty="0"/>
          </a:p>
        </p:txBody>
      </p:sp>
      <p:sp>
        <p:nvSpPr>
          <p:cNvPr id="3" name="Date Placeholder 2"/>
          <p:cNvSpPr>
            <a:spLocks noGrp="1"/>
          </p:cNvSpPr>
          <p:nvPr>
            <p:ph type="dt" sz="half" idx="10"/>
          </p:nvPr>
        </p:nvSpPr>
        <p:spPr/>
        <p:txBody>
          <a:bodyPr/>
          <a:lstStyle/>
          <a:p>
            <a:r>
              <a:rPr lang="en-US" smtClean="0"/>
              <a:t>July, 2013</a:t>
            </a:r>
            <a:endParaRPr lang="en-US"/>
          </a:p>
        </p:txBody>
      </p:sp>
      <p:sp>
        <p:nvSpPr>
          <p:cNvPr id="4" name="Footer Placeholder 3"/>
          <p:cNvSpPr>
            <a:spLocks noGrp="1"/>
          </p:cNvSpPr>
          <p:nvPr>
            <p:ph type="ftr" sz="quarter" idx="11"/>
          </p:nvPr>
        </p:nvSpPr>
        <p:spPr/>
        <p:txBody>
          <a:bodyPr/>
          <a:lstStyle/>
          <a:p>
            <a:r>
              <a:rPr lang="en-US" smtClean="0"/>
              <a:t>UAI 2013 Application Workshop</a:t>
            </a:r>
            <a:endParaRPr lang="en-US"/>
          </a:p>
        </p:txBody>
      </p:sp>
      <p:sp>
        <p:nvSpPr>
          <p:cNvPr id="5" name="Slide Number Placeholder 4"/>
          <p:cNvSpPr>
            <a:spLocks noGrp="1"/>
          </p:cNvSpPr>
          <p:nvPr>
            <p:ph type="sldNum" sz="quarter" idx="12"/>
          </p:nvPr>
        </p:nvSpPr>
        <p:spPr/>
        <p:txBody>
          <a:bodyPr/>
          <a:lstStyle/>
          <a:p>
            <a:fld id="{B220D8FB-B203-B741-8802-7F6CBD63AF8C}" type="slidenum">
              <a:rPr lang="en-US" smtClean="0"/>
              <a:pPr/>
              <a:t>7</a:t>
            </a:fld>
            <a:endParaRPr lang="en-US"/>
          </a:p>
        </p:txBody>
      </p:sp>
      <p:pic>
        <p:nvPicPr>
          <p:cNvPr id="12" name="Content Placeholder 1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74785" y="1696707"/>
            <a:ext cx="3628800" cy="3367064"/>
          </a:xfrm>
        </p:spPr>
      </p:pic>
      <p:sp>
        <p:nvSpPr>
          <p:cNvPr id="13" name="TextBox 12"/>
          <p:cNvSpPr txBox="1"/>
          <p:nvPr/>
        </p:nvSpPr>
        <p:spPr>
          <a:xfrm>
            <a:off x="339969" y="5310554"/>
            <a:ext cx="4067908" cy="923330"/>
          </a:xfrm>
          <a:prstGeom prst="rect">
            <a:avLst/>
          </a:prstGeom>
          <a:noFill/>
        </p:spPr>
        <p:txBody>
          <a:bodyPr wrap="square" rtlCol="0">
            <a:spAutoFit/>
          </a:bodyPr>
          <a:lstStyle/>
          <a:p>
            <a:r>
              <a:rPr lang="en-US" dirty="0" smtClean="0"/>
              <a:t>The log files are sufficient that we can use the game engine to replay any solution attempt</a:t>
            </a:r>
            <a:endParaRPr lang="en-US" dirty="0"/>
          </a:p>
        </p:txBody>
      </p:sp>
      <p:sp>
        <p:nvSpPr>
          <p:cNvPr id="9" name="Rectangle 8"/>
          <p:cNvSpPr/>
          <p:nvPr/>
        </p:nvSpPr>
        <p:spPr>
          <a:xfrm>
            <a:off x="626930" y="2514600"/>
            <a:ext cx="3493985" cy="767862"/>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395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  Evidence Identification</a:t>
            </a:r>
            <a:endParaRPr lang="en-US" dirty="0"/>
          </a:p>
        </p:txBody>
      </p:sp>
      <p:sp>
        <p:nvSpPr>
          <p:cNvPr id="7" name="Content Placeholder 6"/>
          <p:cNvSpPr>
            <a:spLocks noGrp="1"/>
          </p:cNvSpPr>
          <p:nvPr>
            <p:ph sz="half" idx="2"/>
          </p:nvPr>
        </p:nvSpPr>
        <p:spPr>
          <a:xfrm>
            <a:off x="4103585" y="1600200"/>
            <a:ext cx="4852846" cy="4525963"/>
          </a:xfrm>
        </p:spPr>
        <p:txBody>
          <a:bodyPr>
            <a:normAutofit fontScale="92500" lnSpcReduction="20000"/>
          </a:bodyPr>
          <a:lstStyle/>
          <a:p>
            <a:r>
              <a:rPr lang="en-US" dirty="0" smtClean="0"/>
              <a:t>Series of Perl Scripts to extract observables from log file.</a:t>
            </a:r>
          </a:p>
          <a:p>
            <a:r>
              <a:rPr lang="en-US" dirty="0" smtClean="0"/>
              <a:t>Key challenges:</a:t>
            </a:r>
          </a:p>
          <a:p>
            <a:pPr lvl="1"/>
            <a:r>
              <a:rPr lang="en-US" dirty="0" smtClean="0"/>
              <a:t>Defining observables</a:t>
            </a:r>
          </a:p>
          <a:p>
            <a:pPr lvl="1"/>
            <a:r>
              <a:rPr lang="en-US" dirty="0" smtClean="0"/>
              <a:t>Aggregating over multiple attempts at the same level.</a:t>
            </a:r>
          </a:p>
          <a:p>
            <a:pPr lvl="1"/>
            <a:r>
              <a:rPr lang="en-US" dirty="0" smtClean="0"/>
              <a:t>Filtering out off-track/irrelevant behavior (“gaming”)</a:t>
            </a:r>
          </a:p>
          <a:p>
            <a:pPr lvl="2"/>
            <a:r>
              <a:rPr lang="en-US" dirty="0" smtClean="0"/>
              <a:t>“Gaming” behavior produces noise in agent identification system.</a:t>
            </a:r>
          </a:p>
          <a:p>
            <a:pPr lvl="1"/>
            <a:r>
              <a:rPr lang="en-US" dirty="0" smtClean="0"/>
              <a:t>Session-level observables</a:t>
            </a:r>
            <a:endParaRPr lang="en-US" dirty="0"/>
          </a:p>
        </p:txBody>
      </p:sp>
      <p:sp>
        <p:nvSpPr>
          <p:cNvPr id="3" name="Date Placeholder 2"/>
          <p:cNvSpPr>
            <a:spLocks noGrp="1"/>
          </p:cNvSpPr>
          <p:nvPr>
            <p:ph type="dt" sz="half" idx="10"/>
          </p:nvPr>
        </p:nvSpPr>
        <p:spPr/>
        <p:txBody>
          <a:bodyPr/>
          <a:lstStyle/>
          <a:p>
            <a:r>
              <a:rPr lang="en-US" smtClean="0"/>
              <a:t>July, 2013</a:t>
            </a:r>
            <a:endParaRPr lang="en-US"/>
          </a:p>
        </p:txBody>
      </p:sp>
      <p:sp>
        <p:nvSpPr>
          <p:cNvPr id="4" name="Footer Placeholder 3"/>
          <p:cNvSpPr>
            <a:spLocks noGrp="1"/>
          </p:cNvSpPr>
          <p:nvPr>
            <p:ph type="ftr" sz="quarter" idx="11"/>
          </p:nvPr>
        </p:nvSpPr>
        <p:spPr/>
        <p:txBody>
          <a:bodyPr/>
          <a:lstStyle/>
          <a:p>
            <a:r>
              <a:rPr lang="en-US" smtClean="0"/>
              <a:t>UAI 2013 Application Workshop</a:t>
            </a:r>
            <a:endParaRPr lang="en-US"/>
          </a:p>
        </p:txBody>
      </p:sp>
      <p:sp>
        <p:nvSpPr>
          <p:cNvPr id="5" name="Slide Number Placeholder 4"/>
          <p:cNvSpPr>
            <a:spLocks noGrp="1"/>
          </p:cNvSpPr>
          <p:nvPr>
            <p:ph type="sldNum" sz="quarter" idx="12"/>
          </p:nvPr>
        </p:nvSpPr>
        <p:spPr/>
        <p:txBody>
          <a:bodyPr/>
          <a:lstStyle/>
          <a:p>
            <a:fld id="{B220D8FB-B203-B741-8802-7F6CBD63AF8C}" type="slidenum">
              <a:rPr lang="en-US" smtClean="0"/>
              <a:pPr/>
              <a:t>8</a:t>
            </a:fld>
            <a:endParaRPr lang="en-US"/>
          </a:p>
        </p:txBody>
      </p:sp>
      <p:pic>
        <p:nvPicPr>
          <p:cNvPr id="12" name="Content Placeholder 1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74785" y="1696707"/>
            <a:ext cx="3628800" cy="3367064"/>
          </a:xfrm>
        </p:spPr>
      </p:pic>
      <p:sp>
        <p:nvSpPr>
          <p:cNvPr id="13" name="TextBox 12"/>
          <p:cNvSpPr txBox="1"/>
          <p:nvPr/>
        </p:nvSpPr>
        <p:spPr>
          <a:xfrm>
            <a:off x="322638" y="5063771"/>
            <a:ext cx="4067908" cy="1200329"/>
          </a:xfrm>
          <a:prstGeom prst="rect">
            <a:avLst/>
          </a:prstGeom>
          <a:noFill/>
        </p:spPr>
        <p:txBody>
          <a:bodyPr wrap="square" rtlCol="0">
            <a:spAutoFit/>
          </a:bodyPr>
          <a:lstStyle/>
          <a:p>
            <a:r>
              <a:rPr lang="en-US" dirty="0" smtClean="0"/>
              <a:t>EI and EA are currently done as post-processing steps on complete data.  In future versions of NP they will provide live scoring. </a:t>
            </a:r>
            <a:endParaRPr lang="en-US" dirty="0"/>
          </a:p>
        </p:txBody>
      </p:sp>
      <p:sp>
        <p:nvSpPr>
          <p:cNvPr id="9" name="Rectangle 8"/>
          <p:cNvSpPr/>
          <p:nvPr/>
        </p:nvSpPr>
        <p:spPr>
          <a:xfrm>
            <a:off x="609600" y="3358663"/>
            <a:ext cx="3493985" cy="767862"/>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893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  Evidence Accumulation</a:t>
            </a:r>
            <a:endParaRPr lang="en-US" dirty="0"/>
          </a:p>
        </p:txBody>
      </p:sp>
      <p:sp>
        <p:nvSpPr>
          <p:cNvPr id="7" name="Content Placeholder 6"/>
          <p:cNvSpPr>
            <a:spLocks noGrp="1"/>
          </p:cNvSpPr>
          <p:nvPr>
            <p:ph sz="half" idx="2"/>
          </p:nvPr>
        </p:nvSpPr>
        <p:spPr>
          <a:xfrm>
            <a:off x="4103585" y="1600200"/>
            <a:ext cx="4852846" cy="4525963"/>
          </a:xfrm>
        </p:spPr>
        <p:txBody>
          <a:bodyPr>
            <a:normAutofit fontScale="70000" lnSpcReduction="20000"/>
          </a:bodyPr>
          <a:lstStyle/>
          <a:p>
            <a:r>
              <a:rPr lang="en-US" dirty="0" smtClean="0"/>
              <a:t>Bayesian network</a:t>
            </a:r>
          </a:p>
          <a:p>
            <a:pPr lvl="1"/>
            <a:r>
              <a:rPr lang="en-US" dirty="0" smtClean="0"/>
              <a:t>Student-specific student model</a:t>
            </a:r>
          </a:p>
          <a:p>
            <a:pPr lvl="1"/>
            <a:r>
              <a:rPr lang="en-US" dirty="0" smtClean="0"/>
              <a:t>Level-specific evidence model</a:t>
            </a:r>
          </a:p>
          <a:p>
            <a:r>
              <a:rPr lang="en-US" dirty="0" smtClean="0"/>
              <a:t>Evidence models for all levels share same structure, but custom values for conditional probability tables (parameters)</a:t>
            </a:r>
          </a:p>
          <a:p>
            <a:r>
              <a:rPr lang="en-US" dirty="0" smtClean="0"/>
              <a:t>Can score based on parameters elicited from experts, or try to learn parameters from data:</a:t>
            </a:r>
          </a:p>
          <a:p>
            <a:pPr lvl="1"/>
            <a:r>
              <a:rPr lang="en-US" dirty="0" smtClean="0"/>
              <a:t>Data are rather sparse, especially at later levels</a:t>
            </a:r>
          </a:p>
          <a:p>
            <a:pPr lvl="1"/>
            <a:r>
              <a:rPr lang="en-US" dirty="0" smtClean="0"/>
              <a:t>“Gaming” behavior introduces noise into the estimation method</a:t>
            </a:r>
          </a:p>
          <a:p>
            <a:pPr lvl="1"/>
            <a:r>
              <a:rPr lang="en-US" dirty="0" smtClean="0"/>
              <a:t>Students did not successfully complete many levels, so test-length is short.</a:t>
            </a:r>
          </a:p>
          <a:p>
            <a:pPr lvl="1"/>
            <a:r>
              <a:rPr lang="en-US" dirty="0" smtClean="0"/>
              <a:t>Pre-post test is too short and too hard.</a:t>
            </a:r>
            <a:endParaRPr lang="en-US" dirty="0"/>
          </a:p>
        </p:txBody>
      </p:sp>
      <p:sp>
        <p:nvSpPr>
          <p:cNvPr id="3" name="Date Placeholder 2"/>
          <p:cNvSpPr>
            <a:spLocks noGrp="1"/>
          </p:cNvSpPr>
          <p:nvPr>
            <p:ph type="dt" sz="half" idx="10"/>
          </p:nvPr>
        </p:nvSpPr>
        <p:spPr/>
        <p:txBody>
          <a:bodyPr/>
          <a:lstStyle/>
          <a:p>
            <a:r>
              <a:rPr lang="en-US" smtClean="0"/>
              <a:t>July, 2013</a:t>
            </a:r>
            <a:endParaRPr lang="en-US"/>
          </a:p>
        </p:txBody>
      </p:sp>
      <p:sp>
        <p:nvSpPr>
          <p:cNvPr id="4" name="Footer Placeholder 3"/>
          <p:cNvSpPr>
            <a:spLocks noGrp="1"/>
          </p:cNvSpPr>
          <p:nvPr>
            <p:ph type="ftr" sz="quarter" idx="11"/>
          </p:nvPr>
        </p:nvSpPr>
        <p:spPr/>
        <p:txBody>
          <a:bodyPr/>
          <a:lstStyle/>
          <a:p>
            <a:r>
              <a:rPr lang="en-US" smtClean="0"/>
              <a:t>UAI 2013 Application Workshop</a:t>
            </a:r>
            <a:endParaRPr lang="en-US"/>
          </a:p>
        </p:txBody>
      </p:sp>
      <p:sp>
        <p:nvSpPr>
          <p:cNvPr id="5" name="Slide Number Placeholder 4"/>
          <p:cNvSpPr>
            <a:spLocks noGrp="1"/>
          </p:cNvSpPr>
          <p:nvPr>
            <p:ph type="sldNum" sz="quarter" idx="12"/>
          </p:nvPr>
        </p:nvSpPr>
        <p:spPr/>
        <p:txBody>
          <a:bodyPr/>
          <a:lstStyle/>
          <a:p>
            <a:fld id="{B220D8FB-B203-B741-8802-7F6CBD63AF8C}" type="slidenum">
              <a:rPr lang="en-US" smtClean="0"/>
              <a:pPr/>
              <a:t>9</a:t>
            </a:fld>
            <a:endParaRPr lang="en-US"/>
          </a:p>
        </p:txBody>
      </p:sp>
      <p:pic>
        <p:nvPicPr>
          <p:cNvPr id="12" name="Content Placeholder 1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74785" y="1696707"/>
            <a:ext cx="3628800" cy="3367064"/>
          </a:xfrm>
        </p:spPr>
      </p:pic>
      <p:sp>
        <p:nvSpPr>
          <p:cNvPr id="13" name="TextBox 12"/>
          <p:cNvSpPr txBox="1"/>
          <p:nvPr/>
        </p:nvSpPr>
        <p:spPr>
          <a:xfrm>
            <a:off x="339969" y="5310554"/>
            <a:ext cx="4067908" cy="923330"/>
          </a:xfrm>
          <a:prstGeom prst="rect">
            <a:avLst/>
          </a:prstGeom>
          <a:noFill/>
        </p:spPr>
        <p:txBody>
          <a:bodyPr wrap="square" rtlCol="0">
            <a:spAutoFit/>
          </a:bodyPr>
          <a:lstStyle/>
          <a:p>
            <a:r>
              <a:rPr lang="en-US" dirty="0" smtClean="0"/>
              <a:t>Bayes net potentially produces score after observables from each level are absorbed.</a:t>
            </a:r>
            <a:endParaRPr lang="en-US" dirty="0"/>
          </a:p>
        </p:txBody>
      </p:sp>
      <p:sp>
        <p:nvSpPr>
          <p:cNvPr id="9" name="Rectangle 8"/>
          <p:cNvSpPr/>
          <p:nvPr/>
        </p:nvSpPr>
        <p:spPr>
          <a:xfrm>
            <a:off x="626930" y="4295909"/>
            <a:ext cx="3493985" cy="767862"/>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893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SU">
      <a:dk1>
        <a:srgbClr val="6E1410"/>
      </a:dk1>
      <a:lt1>
        <a:srgbClr val="FF9F00"/>
      </a:lt1>
      <a:dk2>
        <a:srgbClr val="6E1410"/>
      </a:dk2>
      <a:lt2>
        <a:srgbClr val="FF9F00"/>
      </a:lt2>
      <a:accent1>
        <a:srgbClr val="4F81BD"/>
      </a:accent1>
      <a:accent2>
        <a:srgbClr val="C0504D"/>
      </a:accent2>
      <a:accent3>
        <a:srgbClr val="9BBB59"/>
      </a:accent3>
      <a:accent4>
        <a:srgbClr val="8064A2"/>
      </a:accent4>
      <a:accent5>
        <a:srgbClr val="D79D12"/>
      </a:accent5>
      <a:accent6>
        <a:srgbClr val="6E1410"/>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4575</TotalTime>
  <Words>1223</Words>
  <Application>Microsoft Office PowerPoint</Application>
  <PresentationFormat>On-screen Show (4:3)</PresentationFormat>
  <Paragraphs>248</Paragraphs>
  <Slides>19</Slides>
  <Notes>14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23" baseType="lpstr">
      <vt:lpstr>Office Theme</vt:lpstr>
      <vt:lpstr>2_Office Theme</vt:lpstr>
      <vt:lpstr>1_Office Theme</vt:lpstr>
      <vt:lpstr>Picture</vt:lpstr>
      <vt:lpstr>Debugging the Evidence Chain</vt:lpstr>
      <vt:lpstr>Educational Assessment in a Game:  Newton’s Playground</vt:lpstr>
      <vt:lpstr>Newton’s Playground Proficiencies Measured</vt:lpstr>
      <vt:lpstr>Pilot Test Results</vt:lpstr>
      <vt:lpstr>Four Process Model Revisited</vt:lpstr>
      <vt:lpstr>NP:  Context Determination</vt:lpstr>
      <vt:lpstr>NP:  Evidence Capture</vt:lpstr>
      <vt:lpstr>NP:  Evidence Identification</vt:lpstr>
      <vt:lpstr>NP:  Evidence Accumulation</vt:lpstr>
      <vt:lpstr>Physics Model</vt:lpstr>
      <vt:lpstr>The “Effective q ” Method for determining CPTs</vt:lpstr>
      <vt:lpstr>Some typical Numbers</vt:lpstr>
      <vt:lpstr>Histogram of Mutual Information</vt:lpstr>
      <vt:lpstr>Evidence Balance Sheets</vt:lpstr>
      <vt:lpstr>PowerPoint Presentation</vt:lpstr>
      <vt:lpstr>PowerPoint Presentation</vt:lpstr>
      <vt:lpstr>PowerPoint Presentation</vt:lpstr>
      <vt:lpstr>Problems found and fixed</vt:lpstr>
      <vt:lpstr>Thanks</vt:lpstr>
    </vt:vector>
  </TitlesOfParts>
  <Company>ETS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Utilities and Quasi-utilities for Classification</dc:title>
  <dc:creator>Russell Almond</dc:creator>
  <cp:lastModifiedBy>Russell Almond</cp:lastModifiedBy>
  <cp:revision>124</cp:revision>
  <dcterms:created xsi:type="dcterms:W3CDTF">2012-07-09T14:07:51Z</dcterms:created>
  <dcterms:modified xsi:type="dcterms:W3CDTF">2013-07-10T22:58:23Z</dcterms:modified>
</cp:coreProperties>
</file>