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1" r:id="rId6"/>
    <p:sldId id="274" r:id="rId7"/>
    <p:sldId id="265" r:id="rId8"/>
    <p:sldId id="273" r:id="rId9"/>
    <p:sldId id="271" r:id="rId10"/>
    <p:sldId id="272" r:id="rId11"/>
    <p:sldId id="275" r:id="rId12"/>
    <p:sldId id="276" r:id="rId13"/>
    <p:sldId id="282" r:id="rId14"/>
    <p:sldId id="281" r:id="rId15"/>
    <p:sldId id="277" r:id="rId16"/>
    <p:sldId id="287" r:id="rId17"/>
    <p:sldId id="288" r:id="rId18"/>
    <p:sldId id="290" r:id="rId19"/>
    <p:sldId id="291" r:id="rId20"/>
    <p:sldId id="292" r:id="rId21"/>
    <p:sldId id="293" r:id="rId22"/>
    <p:sldId id="297" r:id="rId23"/>
    <p:sldId id="298" r:id="rId24"/>
    <p:sldId id="304" r:id="rId25"/>
    <p:sldId id="299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57" autoAdjust="0"/>
  </p:normalViewPr>
  <p:slideViewPr>
    <p:cSldViewPr snapToGrid="0" snapToObjects="1">
      <p:cViewPr varScale="1">
        <p:scale>
          <a:sx n="45" d="100"/>
          <a:sy n="45" d="100"/>
        </p:scale>
        <p:origin x="-1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afatir:Desktop:SIGIR2013:images:avgcorrectne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afatir:Desktop:SIGIR2013:images:avgcorrectne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afatir:Desktop:SIGIR2013:images:avgcorrectn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Sheet1!$E$67</c:f>
              <c:strCache>
                <c:ptCount val="1"/>
                <c:pt idx="0">
                  <c:v>Average correctness </c:v>
                </c:pt>
              </c:strCache>
            </c:strRef>
          </c:tx>
          <c:marker>
            <c:symbol val="none"/>
          </c:marker>
          <c:cat>
            <c:numRef>
              <c:f>Sheet1!$D$68:$D$80</c:f>
              <c:numCache>
                <c:formatCode>General</c:formatCode>
                <c:ptCount val="13"/>
                <c:pt idx="0">
                  <c:v>0.0</c:v>
                </c:pt>
                <c:pt idx="1">
                  <c:v>0.3</c:v>
                </c:pt>
                <c:pt idx="2">
                  <c:v>0.32</c:v>
                </c:pt>
                <c:pt idx="3">
                  <c:v>0.4</c:v>
                </c:pt>
                <c:pt idx="4">
                  <c:v>0.45</c:v>
                </c:pt>
                <c:pt idx="5">
                  <c:v>0.48</c:v>
                </c:pt>
                <c:pt idx="6">
                  <c:v>0.5</c:v>
                </c:pt>
                <c:pt idx="7">
                  <c:v>0.6</c:v>
                </c:pt>
                <c:pt idx="8">
                  <c:v>0.8</c:v>
                </c:pt>
                <c:pt idx="9">
                  <c:v>0.82</c:v>
                </c:pt>
                <c:pt idx="10">
                  <c:v>0.85</c:v>
                </c:pt>
                <c:pt idx="11">
                  <c:v>0.88</c:v>
                </c:pt>
                <c:pt idx="12">
                  <c:v>0.95</c:v>
                </c:pt>
              </c:numCache>
            </c:numRef>
          </c:cat>
          <c:val>
            <c:numRef>
              <c:f>Sheet1!$E$68:$E$80</c:f>
              <c:numCache>
                <c:formatCode>General</c:formatCode>
                <c:ptCount val="13"/>
                <c:pt idx="0">
                  <c:v>0.07</c:v>
                </c:pt>
                <c:pt idx="1">
                  <c:v>0.1</c:v>
                </c:pt>
                <c:pt idx="2">
                  <c:v>0.12</c:v>
                </c:pt>
                <c:pt idx="3">
                  <c:v>0.133</c:v>
                </c:pt>
                <c:pt idx="4">
                  <c:v>0.14</c:v>
                </c:pt>
                <c:pt idx="5">
                  <c:v>0.148</c:v>
                </c:pt>
                <c:pt idx="6">
                  <c:v>0.19</c:v>
                </c:pt>
                <c:pt idx="7">
                  <c:v>0.24</c:v>
                </c:pt>
                <c:pt idx="8">
                  <c:v>0.26</c:v>
                </c:pt>
                <c:pt idx="9">
                  <c:v>0.27</c:v>
                </c:pt>
                <c:pt idx="10">
                  <c:v>0.3</c:v>
                </c:pt>
                <c:pt idx="11">
                  <c:v>0.375</c:v>
                </c:pt>
                <c:pt idx="12">
                  <c:v>0.49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Sheet1!$F$67</c:f>
              <c:strCache>
                <c:ptCount val="1"/>
                <c:pt idx="0">
                  <c:v>Number of non-misc event tags</c:v>
                </c:pt>
              </c:strCache>
            </c:strRef>
          </c:tx>
          <c:marker>
            <c:symbol val="none"/>
          </c:marker>
          <c:cat>
            <c:numRef>
              <c:f>Sheet1!$D$68:$D$80</c:f>
              <c:numCache>
                <c:formatCode>General</c:formatCode>
                <c:ptCount val="13"/>
                <c:pt idx="0">
                  <c:v>0.0</c:v>
                </c:pt>
                <c:pt idx="1">
                  <c:v>0.3</c:v>
                </c:pt>
                <c:pt idx="2">
                  <c:v>0.32</c:v>
                </c:pt>
                <c:pt idx="3">
                  <c:v>0.4</c:v>
                </c:pt>
                <c:pt idx="4">
                  <c:v>0.45</c:v>
                </c:pt>
                <c:pt idx="5">
                  <c:v>0.48</c:v>
                </c:pt>
                <c:pt idx="6">
                  <c:v>0.5</c:v>
                </c:pt>
                <c:pt idx="7">
                  <c:v>0.6</c:v>
                </c:pt>
                <c:pt idx="8">
                  <c:v>0.8</c:v>
                </c:pt>
                <c:pt idx="9">
                  <c:v>0.82</c:v>
                </c:pt>
                <c:pt idx="10">
                  <c:v>0.85</c:v>
                </c:pt>
                <c:pt idx="11">
                  <c:v>0.88</c:v>
                </c:pt>
                <c:pt idx="12">
                  <c:v>0.95</c:v>
                </c:pt>
              </c:numCache>
            </c:numRef>
          </c:cat>
          <c:val>
            <c:numRef>
              <c:f>Sheet1!$F$68:$F$80</c:f>
              <c:numCache>
                <c:formatCode>General</c:formatCode>
                <c:ptCount val="13"/>
                <c:pt idx="0">
                  <c:v>1.0</c:v>
                </c:pt>
                <c:pt idx="1">
                  <c:v>0.96</c:v>
                </c:pt>
                <c:pt idx="2">
                  <c:v>0.92</c:v>
                </c:pt>
                <c:pt idx="3">
                  <c:v>0.8</c:v>
                </c:pt>
                <c:pt idx="4">
                  <c:v>0.76</c:v>
                </c:pt>
                <c:pt idx="5">
                  <c:v>0.72</c:v>
                </c:pt>
                <c:pt idx="6">
                  <c:v>0.68</c:v>
                </c:pt>
                <c:pt idx="7">
                  <c:v>0.6</c:v>
                </c:pt>
                <c:pt idx="8">
                  <c:v>0.5</c:v>
                </c:pt>
                <c:pt idx="9">
                  <c:v>0.48</c:v>
                </c:pt>
                <c:pt idx="10">
                  <c:v>0.47</c:v>
                </c:pt>
                <c:pt idx="11">
                  <c:v>0.45</c:v>
                </c:pt>
                <c:pt idx="12">
                  <c:v>0.4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Sheet1!$G$67</c:f>
              <c:strCache>
                <c:ptCount val="1"/>
                <c:pt idx="0">
                  <c:v>Number of misc event tags</c:v>
                </c:pt>
              </c:strCache>
            </c:strRef>
          </c:tx>
          <c:marker>
            <c:symbol val="none"/>
          </c:marker>
          <c:cat>
            <c:numRef>
              <c:f>Sheet1!$D$68:$D$80</c:f>
              <c:numCache>
                <c:formatCode>General</c:formatCode>
                <c:ptCount val="13"/>
                <c:pt idx="0">
                  <c:v>0.0</c:v>
                </c:pt>
                <c:pt idx="1">
                  <c:v>0.3</c:v>
                </c:pt>
                <c:pt idx="2">
                  <c:v>0.32</c:v>
                </c:pt>
                <c:pt idx="3">
                  <c:v>0.4</c:v>
                </c:pt>
                <c:pt idx="4">
                  <c:v>0.45</c:v>
                </c:pt>
                <c:pt idx="5">
                  <c:v>0.48</c:v>
                </c:pt>
                <c:pt idx="6">
                  <c:v>0.5</c:v>
                </c:pt>
                <c:pt idx="7">
                  <c:v>0.6</c:v>
                </c:pt>
                <c:pt idx="8">
                  <c:v>0.8</c:v>
                </c:pt>
                <c:pt idx="9">
                  <c:v>0.82</c:v>
                </c:pt>
                <c:pt idx="10">
                  <c:v>0.85</c:v>
                </c:pt>
                <c:pt idx="11">
                  <c:v>0.88</c:v>
                </c:pt>
                <c:pt idx="12">
                  <c:v>0.95</c:v>
                </c:pt>
              </c:numCache>
            </c:numRef>
          </c:cat>
          <c:val>
            <c:numRef>
              <c:f>Sheet1!$G$68:$G$80</c:f>
              <c:numCache>
                <c:formatCode>General</c:formatCode>
                <c:ptCount val="13"/>
                <c:pt idx="0">
                  <c:v>0.3</c:v>
                </c:pt>
                <c:pt idx="1">
                  <c:v>0.33</c:v>
                </c:pt>
                <c:pt idx="2">
                  <c:v>0.4</c:v>
                </c:pt>
                <c:pt idx="3">
                  <c:v>0.44</c:v>
                </c:pt>
                <c:pt idx="4">
                  <c:v>0.6</c:v>
                </c:pt>
                <c:pt idx="5">
                  <c:v>0.7</c:v>
                </c:pt>
                <c:pt idx="6">
                  <c:v>0.73</c:v>
                </c:pt>
                <c:pt idx="7">
                  <c:v>0.76</c:v>
                </c:pt>
                <c:pt idx="8">
                  <c:v>0.84</c:v>
                </c:pt>
                <c:pt idx="9">
                  <c:v>0.89</c:v>
                </c:pt>
                <c:pt idx="10">
                  <c:v>0.9</c:v>
                </c:pt>
                <c:pt idx="11">
                  <c:v>0.95</c:v>
                </c:pt>
                <c:pt idx="12">
                  <c:v>0.98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9756680"/>
        <c:axId val="-2050063640"/>
      </c:lineChart>
      <c:catAx>
        <c:axId val="-2049756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0063640"/>
        <c:crosses val="autoZero"/>
        <c:auto val="1"/>
        <c:lblAlgn val="ctr"/>
        <c:lblOffset val="100"/>
        <c:noMultiLvlLbl val="0"/>
      </c:catAx>
      <c:valAx>
        <c:axId val="-2050063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9756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Sheet1!$H$84</c:f>
              <c:strCache>
                <c:ptCount val="1"/>
                <c:pt idx="0">
                  <c:v>Average correctness </c:v>
                </c:pt>
              </c:strCache>
            </c:strRef>
          </c:tx>
          <c:marker>
            <c:symbol val="none"/>
          </c:marker>
          <c:cat>
            <c:numRef>
              <c:f>Sheet1!$G$85:$G$87</c:f>
              <c:numCache>
                <c:formatCode>General</c:formatCode>
                <c:ptCount val="3"/>
                <c:pt idx="0">
                  <c:v>0.05</c:v>
                </c:pt>
                <c:pt idx="1">
                  <c:v>0.3</c:v>
                </c:pt>
                <c:pt idx="2">
                  <c:v>1.0</c:v>
                </c:pt>
              </c:numCache>
            </c:numRef>
          </c:cat>
          <c:val>
            <c:numRef>
              <c:f>Sheet1!$H$85:$H$87</c:f>
              <c:numCache>
                <c:formatCode>General</c:formatCode>
                <c:ptCount val="3"/>
                <c:pt idx="0">
                  <c:v>0.07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9199688"/>
        <c:axId val="-2049197048"/>
      </c:lineChart>
      <c:catAx>
        <c:axId val="-204919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49197048"/>
        <c:crosses val="autoZero"/>
        <c:auto val="1"/>
        <c:lblAlgn val="ctr"/>
        <c:lblOffset val="100"/>
        <c:noMultiLvlLbl val="0"/>
      </c:catAx>
      <c:valAx>
        <c:axId val="-2049197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9199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Sheet1!$F$106</c:f>
              <c:strCache>
                <c:ptCount val="1"/>
                <c:pt idx="0">
                  <c:v>cpu time for context discovery (sec)</c:v>
                </c:pt>
              </c:strCache>
            </c:strRef>
          </c:tx>
          <c:invertIfNegative val="0"/>
          <c:cat>
            <c:strRef>
              <c:f>Sheet1!$E$107:$E$135</c:f>
              <c:strCache>
                <c:ptCount val="29"/>
                <c:pt idx="0">
                  <c:v>wed-flickr-100</c:v>
                </c:pt>
                <c:pt idx="1">
                  <c:v>wed-flickr-85</c:v>
                </c:pt>
                <c:pt idx="2">
                  <c:v>wed-flickr-107</c:v>
                </c:pt>
                <c:pt idx="3">
                  <c:v>wed-flickr-105</c:v>
                </c:pt>
                <c:pt idx="4">
                  <c:v>wed-flickr90</c:v>
                </c:pt>
                <c:pt idx="6">
                  <c:v>wed-lab-200</c:v>
                </c:pt>
                <c:pt idx="7">
                  <c:v>wed-lab-150</c:v>
                </c:pt>
                <c:pt idx="8">
                  <c:v>wed-lab-300</c:v>
                </c:pt>
                <c:pt idx="10">
                  <c:v>professionalTrip-flickr-200</c:v>
                </c:pt>
                <c:pt idx="11">
                  <c:v>professionalTrip-flickr-74</c:v>
                </c:pt>
                <c:pt idx="12">
                  <c:v>professionalTrip-flickr-120</c:v>
                </c:pt>
                <c:pt idx="13">
                  <c:v>professionalTrip-flickr-190</c:v>
                </c:pt>
                <c:pt idx="15">
                  <c:v>professionalTrip-lab-197</c:v>
                </c:pt>
                <c:pt idx="16">
                  <c:v>professionalTrip-lab-96</c:v>
                </c:pt>
                <c:pt idx="17">
                  <c:v>professionalTrip-lab-135</c:v>
                </c:pt>
                <c:pt idx="18">
                  <c:v>professionalTrip-lab-208</c:v>
                </c:pt>
                <c:pt idx="20">
                  <c:v>vacation-flickr-200</c:v>
                </c:pt>
                <c:pt idx="21">
                  <c:v>vacation-flickr-80</c:v>
                </c:pt>
                <c:pt idx="22">
                  <c:v>vacation-flickr-110</c:v>
                </c:pt>
                <c:pt idx="23">
                  <c:v>vacation-flickr-150</c:v>
                </c:pt>
                <c:pt idx="25">
                  <c:v>vacation-lab-250</c:v>
                </c:pt>
                <c:pt idx="26">
                  <c:v>vacation-lab-101</c:v>
                </c:pt>
                <c:pt idx="27">
                  <c:v>vacation-lab-300</c:v>
                </c:pt>
                <c:pt idx="28">
                  <c:v>vacation-lab-270</c:v>
                </c:pt>
              </c:strCache>
            </c:strRef>
          </c:cat>
          <c:val>
            <c:numRef>
              <c:f>Sheet1!$F$107:$F$135</c:f>
              <c:numCache>
                <c:formatCode>General</c:formatCode>
                <c:ptCount val="29"/>
                <c:pt idx="0">
                  <c:v>60.0</c:v>
                </c:pt>
                <c:pt idx="1">
                  <c:v>36.0</c:v>
                </c:pt>
                <c:pt idx="2">
                  <c:v>75.0</c:v>
                </c:pt>
                <c:pt idx="3">
                  <c:v>48.0</c:v>
                </c:pt>
                <c:pt idx="4">
                  <c:v>36.0</c:v>
                </c:pt>
                <c:pt idx="6">
                  <c:v>162.0</c:v>
                </c:pt>
                <c:pt idx="7">
                  <c:v>108.0</c:v>
                </c:pt>
                <c:pt idx="8">
                  <c:v>187.5</c:v>
                </c:pt>
                <c:pt idx="10">
                  <c:v>225.0</c:v>
                </c:pt>
                <c:pt idx="11">
                  <c:v>108.0</c:v>
                </c:pt>
                <c:pt idx="12">
                  <c:v>171.0</c:v>
                </c:pt>
                <c:pt idx="13">
                  <c:v>216.0</c:v>
                </c:pt>
                <c:pt idx="15">
                  <c:v>765.0</c:v>
                </c:pt>
                <c:pt idx="16">
                  <c:v>472.5</c:v>
                </c:pt>
                <c:pt idx="17">
                  <c:v>675.0</c:v>
                </c:pt>
                <c:pt idx="18">
                  <c:v>750.0</c:v>
                </c:pt>
                <c:pt idx="20">
                  <c:v>540.0</c:v>
                </c:pt>
                <c:pt idx="21">
                  <c:v>324.0</c:v>
                </c:pt>
                <c:pt idx="22">
                  <c:v>405.0</c:v>
                </c:pt>
                <c:pt idx="23">
                  <c:v>450.0</c:v>
                </c:pt>
                <c:pt idx="25">
                  <c:v>741.0</c:v>
                </c:pt>
                <c:pt idx="26">
                  <c:v>577.2</c:v>
                </c:pt>
                <c:pt idx="27">
                  <c:v>845.0</c:v>
                </c:pt>
                <c:pt idx="28">
                  <c:v>812.5</c:v>
                </c:pt>
              </c:numCache>
            </c:numRef>
          </c:val>
        </c:ser>
        <c:ser>
          <c:idx val="1"/>
          <c:order val="1"/>
          <c:tx>
            <c:strRef>
              <c:f>Sheet1!$G$106</c:f>
              <c:strCache>
                <c:ptCount val="1"/>
                <c:pt idx="0">
                  <c:v>cpu time for concept verification (sec)</c:v>
                </c:pt>
              </c:strCache>
            </c:strRef>
          </c:tx>
          <c:invertIfNegative val="0"/>
          <c:cat>
            <c:strRef>
              <c:f>Sheet1!$E$107:$E$135</c:f>
              <c:strCache>
                <c:ptCount val="29"/>
                <c:pt idx="0">
                  <c:v>wed-flickr-100</c:v>
                </c:pt>
                <c:pt idx="1">
                  <c:v>wed-flickr-85</c:v>
                </c:pt>
                <c:pt idx="2">
                  <c:v>wed-flickr-107</c:v>
                </c:pt>
                <c:pt idx="3">
                  <c:v>wed-flickr-105</c:v>
                </c:pt>
                <c:pt idx="4">
                  <c:v>wed-flickr90</c:v>
                </c:pt>
                <c:pt idx="6">
                  <c:v>wed-lab-200</c:v>
                </c:pt>
                <c:pt idx="7">
                  <c:v>wed-lab-150</c:v>
                </c:pt>
                <c:pt idx="8">
                  <c:v>wed-lab-300</c:v>
                </c:pt>
                <c:pt idx="10">
                  <c:v>professionalTrip-flickr-200</c:v>
                </c:pt>
                <c:pt idx="11">
                  <c:v>professionalTrip-flickr-74</c:v>
                </c:pt>
                <c:pt idx="12">
                  <c:v>professionalTrip-flickr-120</c:v>
                </c:pt>
                <c:pt idx="13">
                  <c:v>professionalTrip-flickr-190</c:v>
                </c:pt>
                <c:pt idx="15">
                  <c:v>professionalTrip-lab-197</c:v>
                </c:pt>
                <c:pt idx="16">
                  <c:v>professionalTrip-lab-96</c:v>
                </c:pt>
                <c:pt idx="17">
                  <c:v>professionalTrip-lab-135</c:v>
                </c:pt>
                <c:pt idx="18">
                  <c:v>professionalTrip-lab-208</c:v>
                </c:pt>
                <c:pt idx="20">
                  <c:v>vacation-flickr-200</c:v>
                </c:pt>
                <c:pt idx="21">
                  <c:v>vacation-flickr-80</c:v>
                </c:pt>
                <c:pt idx="22">
                  <c:v>vacation-flickr-110</c:v>
                </c:pt>
                <c:pt idx="23">
                  <c:v>vacation-flickr-150</c:v>
                </c:pt>
                <c:pt idx="25">
                  <c:v>vacation-lab-250</c:v>
                </c:pt>
                <c:pt idx="26">
                  <c:v>vacation-lab-101</c:v>
                </c:pt>
                <c:pt idx="27">
                  <c:v>vacation-lab-300</c:v>
                </c:pt>
                <c:pt idx="28">
                  <c:v>vacation-lab-270</c:v>
                </c:pt>
              </c:strCache>
            </c:strRef>
          </c:cat>
          <c:val>
            <c:numRef>
              <c:f>Sheet1!$G$107:$G$135</c:f>
              <c:numCache>
                <c:formatCode>General</c:formatCode>
                <c:ptCount val="29"/>
                <c:pt idx="0">
                  <c:v>600.0</c:v>
                </c:pt>
                <c:pt idx="1">
                  <c:v>510.0</c:v>
                </c:pt>
                <c:pt idx="2">
                  <c:v>642.0</c:v>
                </c:pt>
                <c:pt idx="3">
                  <c:v>630.0</c:v>
                </c:pt>
                <c:pt idx="4">
                  <c:v>540.0</c:v>
                </c:pt>
                <c:pt idx="6">
                  <c:v>450.0</c:v>
                </c:pt>
                <c:pt idx="7">
                  <c:v>281.25</c:v>
                </c:pt>
                <c:pt idx="8">
                  <c:v>468.75</c:v>
                </c:pt>
                <c:pt idx="10">
                  <c:v>588.0</c:v>
                </c:pt>
                <c:pt idx="11">
                  <c:v>450.0</c:v>
                </c:pt>
                <c:pt idx="12">
                  <c:v>637.5</c:v>
                </c:pt>
                <c:pt idx="13">
                  <c:v>585.9</c:v>
                </c:pt>
                <c:pt idx="15">
                  <c:v>82.0</c:v>
                </c:pt>
                <c:pt idx="16">
                  <c:v>75.0</c:v>
                </c:pt>
                <c:pt idx="17">
                  <c:v>86.4</c:v>
                </c:pt>
                <c:pt idx="18">
                  <c:v>99.0</c:v>
                </c:pt>
                <c:pt idx="20">
                  <c:v>360.0</c:v>
                </c:pt>
                <c:pt idx="21">
                  <c:v>340.0</c:v>
                </c:pt>
                <c:pt idx="22">
                  <c:v>430.0</c:v>
                </c:pt>
                <c:pt idx="23">
                  <c:v>348.0</c:v>
                </c:pt>
                <c:pt idx="25">
                  <c:v>163.0</c:v>
                </c:pt>
                <c:pt idx="26">
                  <c:v>140.0</c:v>
                </c:pt>
                <c:pt idx="27">
                  <c:v>306.0</c:v>
                </c:pt>
                <c:pt idx="28">
                  <c:v>171.0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5679240"/>
        <c:axId val="-2035676488"/>
      </c:barChart>
      <c:catAx>
        <c:axId val="-20356792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5676488"/>
        <c:crosses val="autoZero"/>
        <c:auto val="1"/>
        <c:lblAlgn val="ctr"/>
        <c:lblOffset val="100"/>
        <c:noMultiLvlLbl val="0"/>
      </c:catAx>
      <c:valAx>
        <c:axId val="-2035676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5679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109860067796"/>
          <c:y val="0.444720580016314"/>
          <c:w val="0.282793665686031"/>
          <c:h val="0.20596665978899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F802-9027-7942-9EF5-E66836BDFBDD}" type="datetimeFigureOut">
              <a:rPr lang="en-US" smtClean="0"/>
              <a:t>7/9/13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E8606-1CA0-774C-BA11-494FEAF7F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2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DA3AF-AC9C-114E-9D13-5AA0E1DAFA58}" type="datetimeFigureOut">
              <a:rPr lang="en-US" smtClean="0"/>
              <a:t>7/9/13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ACBE5-3A7A-D549-A915-3197197CE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62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sz="1200" baseline="0" dirty="0" smtClean="0">
              <a:latin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965FD-EA92-C344-A7B7-605DD73464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6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6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6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D18A-310A-1F4C-9DD3-FD748A1756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D18A-310A-1F4C-9DD3-FD748A1756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2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2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4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BD8F6-A197-C146-BB10-E6BAB62B70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BD8F6-A197-C146-BB10-E6BAB62B70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5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BD8F6-A197-C146-BB10-E6BAB62B70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D18A-310A-1F4C-9DD3-FD748A1756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D18A-310A-1F4C-9DD3-FD748A1756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8D18A-310A-1F4C-9DD3-FD748A1756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9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ACBE5-3A7A-D549-A915-3197197CE8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8528-5F46-D34F-A95F-1A077FCF9010}" type="datetime1">
              <a:rPr lang="en-US" smtClean="0"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309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B0A-1F93-4D43-9D8F-AB713D2C8972}" type="datetime1">
              <a:rPr lang="en-US" smtClean="0"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E1B0-D0FD-244C-ACD5-54878B68A9FC}" type="datetime1">
              <a:rPr lang="en-US" smtClean="0"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1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BC66-7B6B-4949-84D0-69C464702BB7}" type="datetime1">
              <a:rPr lang="en-US" smtClean="0"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760F-7502-904E-92DA-19B0F1655255}" type="datetime1">
              <a:rPr lang="en-US" smtClean="0"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8917-A191-5249-B4A2-95814927D0ED}" type="datetime1">
              <a:rPr lang="en-US" smtClean="0"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3CCE-7B39-3143-9F6A-395489A6C48A}" type="datetime1">
              <a:rPr lang="en-US" smtClean="0"/>
              <a:t>7/9/13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0D70-B751-5042-9635-C693B0D816BA}" type="datetime1">
              <a:rPr lang="en-US" smtClean="0"/>
              <a:t>7/9/13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4F90-8819-3A4A-A9E8-1C873B74A625}" type="datetime1">
              <a:rPr lang="en-US" smtClean="0"/>
              <a:t>7/9/13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F31F-53C7-0A4B-87B2-0A8A6D15C88E}" type="datetime1">
              <a:rPr lang="en-US" smtClean="0"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B651-5EB9-4949-936A-6A6FE3C24BFF}" type="datetime1">
              <a:rPr lang="en-US" smtClean="0"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100000">
              <a:srgbClr val="008000"/>
            </a:gs>
            <a:gs pos="90000">
              <a:srgbClr val="FFF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90C0-A06C-2F4E-A3F6-8D912AEA6997}" type="datetime1">
              <a:rPr lang="en-US" smtClean="0"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Setareh Rafatirad, Kathryn Laskey, George Mason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E162-5173-9E42-8987-3A18D59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skey@gmu.edu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rafatir@gm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emf"/><Relationship Id="rId8" Type="http://schemas.openxmlformats.org/officeDocument/2006/relationships/image" Target="../media/image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8" Type="http://schemas.openxmlformats.org/officeDocument/2006/relationships/image" Target="../media/image1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7.emf"/><Relationship Id="rId14" Type="http://schemas.openxmlformats.org/officeDocument/2006/relationships/image" Target="../media/image1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1.emf"/><Relationship Id="rId8" Type="http://schemas.openxmlformats.org/officeDocument/2006/relationships/image" Target="../media/image1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6.emf"/><Relationship Id="rId11" Type="http://schemas.openxmlformats.org/officeDocument/2006/relationships/image" Target="../media/image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925" y="680791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/>
              <a:t>Transforming Personal Artifacts into </a:t>
            </a:r>
            <a:r>
              <a:rPr lang="en-US" dirty="0" smtClean="0"/>
              <a:t>Probabilistic Narratives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925" y="44069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 and Kathryn </a:t>
            </a:r>
            <a:r>
              <a:rPr lang="en-US" dirty="0" err="1" smtClean="0"/>
              <a:t>Laskey</a:t>
            </a:r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srafatir@gmu.edu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klaskey@gmu.edu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03" y="4896780"/>
            <a:ext cx="2010297" cy="128388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657924" y="22184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3343168"/>
            <a:ext cx="1978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(UAIW2013)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900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27" b="-2027"/>
          <a:stretch>
            <a:fillRect/>
          </a:stretch>
        </p:blipFill>
        <p:spPr>
          <a:xfrm>
            <a:off x="1645225" y="1963738"/>
            <a:ext cx="5579257" cy="3068451"/>
          </a:xfrm>
        </p:spPr>
      </p:pic>
      <p:sp>
        <p:nvSpPr>
          <p:cNvPr id="14" name="TextBox 13"/>
          <p:cNvSpPr txBox="1"/>
          <p:nvPr/>
        </p:nvSpPr>
        <p:spPr>
          <a:xfrm>
            <a:off x="985008" y="5087746"/>
            <a:ext cx="303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proposed clustering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7802" y="5105306"/>
            <a:ext cx="321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SpatioTemporal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clustering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2274" y="5563624"/>
            <a:ext cx="49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19" name="Picture 18" descr="gmu logo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88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Ontology Augmentation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7887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Definition1:</a:t>
            </a:r>
            <a:endParaRPr lang="en-US" dirty="0"/>
          </a:p>
          <a:p>
            <a:pPr lvl="1"/>
            <a:r>
              <a:rPr lang="en-US" dirty="0"/>
              <a:t>A context-adaptive event ontology is an instance event ontology, augmented with concrete context cues from disparate sources.</a:t>
            </a:r>
          </a:p>
          <a:p>
            <a:r>
              <a:rPr lang="en-US" dirty="0" smtClean="0"/>
              <a:t>Definition2:</a:t>
            </a:r>
          </a:p>
          <a:p>
            <a:pPr lvl="1"/>
            <a:r>
              <a:rPr lang="en-US" dirty="0" smtClean="0"/>
              <a:t>A tag </a:t>
            </a:r>
            <a:r>
              <a:rPr lang="en-US" i="1" dirty="0" smtClean="0">
                <a:latin typeface="Ayuthaya"/>
                <a:cs typeface="Ayuthaya"/>
              </a:rPr>
              <a:t>t</a:t>
            </a:r>
            <a:r>
              <a:rPr lang="en-US" dirty="0" smtClean="0"/>
              <a:t> for a group of photos </a:t>
            </a:r>
            <a:r>
              <a:rPr lang="en-US" i="1" dirty="0" smtClean="0">
                <a:latin typeface="Ayuthaya"/>
                <a:cs typeface="Ayuthaya"/>
              </a:rPr>
              <a:t>C </a:t>
            </a:r>
            <a:r>
              <a:rPr lang="en-US" dirty="0" smtClean="0"/>
              <a:t>is an augmented instance of a subevent of event </a:t>
            </a:r>
            <a:r>
              <a:rPr lang="en-US" i="1" dirty="0" smtClean="0">
                <a:latin typeface="Ayuthaya"/>
                <a:cs typeface="Ayuthaya"/>
              </a:rPr>
              <a:t>E</a:t>
            </a:r>
            <a:r>
              <a:rPr lang="en-US" dirty="0" smtClean="0"/>
              <a:t> that either exists in event ontology </a:t>
            </a:r>
            <a:r>
              <a:rPr lang="en-US" i="1" dirty="0" smtClean="0">
                <a:latin typeface="Ayuthaya"/>
                <a:cs typeface="Ayuthaya"/>
              </a:rPr>
              <a:t>O</a:t>
            </a:r>
            <a:r>
              <a:rPr lang="en-US" dirty="0" smtClean="0"/>
              <a:t>, or can be derived from </a:t>
            </a:r>
            <a:r>
              <a:rPr lang="en-US" i="1" dirty="0" smtClean="0">
                <a:latin typeface="Ayuthaya"/>
                <a:cs typeface="Ayuthaya"/>
              </a:rPr>
              <a:t>O</a:t>
            </a:r>
            <a:r>
              <a:rPr lang="en-US" dirty="0" smtClean="0"/>
              <a:t> such that </a:t>
            </a:r>
            <a:r>
              <a:rPr lang="en-US" i="1" dirty="0" smtClean="0">
                <a:latin typeface="Ayuthaya"/>
                <a:cs typeface="Ayuthaya"/>
              </a:rPr>
              <a:t>t</a:t>
            </a:r>
            <a:r>
              <a:rPr lang="en-US" dirty="0" smtClean="0">
                <a:latin typeface="Ayuthaya"/>
                <a:cs typeface="Ayuthaya"/>
              </a:rPr>
              <a:t> </a:t>
            </a:r>
            <a:r>
              <a:rPr lang="en-US" dirty="0" smtClean="0"/>
              <a:t>is the finest subevent that can be assigned to </a:t>
            </a:r>
            <a:r>
              <a:rPr lang="en-US" i="1" dirty="0" smtClean="0">
                <a:latin typeface="Ayuthaya"/>
                <a:cs typeface="Ayuthaya"/>
              </a:rPr>
              <a:t>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1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Ontology Augmentation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4175" cy="4525963"/>
          </a:xfrm>
        </p:spPr>
        <p:txBody>
          <a:bodyPr/>
          <a:lstStyle/>
          <a:p>
            <a:r>
              <a:rPr lang="en-US" dirty="0" smtClean="0"/>
              <a:t>Given a photo </a:t>
            </a:r>
            <a:r>
              <a:rPr lang="en-US" i="1" dirty="0" err="1" smtClean="0"/>
              <a:t>pj</a:t>
            </a:r>
            <a:r>
              <a:rPr lang="en-US" dirty="0" smtClean="0"/>
              <a:t>, find the sound cluster </a:t>
            </a:r>
            <a:r>
              <a:rPr lang="en-US" b="1" i="1" dirty="0" smtClean="0"/>
              <a:t>C</a:t>
            </a:r>
            <a:r>
              <a:rPr lang="en-US" dirty="0" smtClean="0"/>
              <a:t> containing </a:t>
            </a:r>
            <a:r>
              <a:rPr lang="en-US" i="1" dirty="0" err="1" smtClean="0"/>
              <a:t>pj</a:t>
            </a:r>
            <a:endParaRPr lang="en-US" dirty="0" smtClean="0"/>
          </a:p>
          <a:p>
            <a:r>
              <a:rPr lang="en-US" dirty="0" smtClean="0"/>
              <a:t>Represent </a:t>
            </a:r>
            <a:r>
              <a:rPr lang="en-US" b="1" i="1" dirty="0" smtClean="0"/>
              <a:t>C</a:t>
            </a:r>
            <a:r>
              <a:rPr lang="en-US" dirty="0" smtClean="0"/>
              <a:t> with a set of consistent descriptors </a:t>
            </a:r>
          </a:p>
          <a:p>
            <a:pPr lvl="1"/>
            <a:r>
              <a:rPr lang="en-US" dirty="0" smtClean="0"/>
              <a:t>using the descriptors of every </a:t>
            </a:r>
            <a:r>
              <a:rPr lang="en-US" i="1" dirty="0" smtClean="0"/>
              <a:t>pi </a:t>
            </a:r>
            <a:r>
              <a:rPr lang="en-US" dirty="0" smtClean="0"/>
              <a:t>    </a:t>
            </a:r>
            <a:r>
              <a:rPr lang="en-US" b="1" i="1" dirty="0" smtClean="0"/>
              <a:t>C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guided by the descriptors of </a:t>
            </a:r>
            <a:r>
              <a:rPr lang="en-US" i="1" dirty="0" err="1" smtClean="0"/>
              <a:t>pj</a:t>
            </a:r>
            <a:endParaRPr lang="en-US" b="1" i="1" dirty="0" smtClean="0"/>
          </a:p>
          <a:p>
            <a:r>
              <a:rPr lang="en-US" dirty="0" smtClean="0"/>
              <a:t>Confidence of cluster descriptor </a:t>
            </a:r>
            <a:r>
              <a:rPr lang="en-US" i="1" dirty="0" smtClean="0"/>
              <a:t>d</a:t>
            </a:r>
            <a:r>
              <a:rPr lang="en-US" i="1" dirty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64100"/>
              </p:ext>
            </p:extLst>
          </p:nvPr>
        </p:nvGraphicFramePr>
        <p:xfrm>
          <a:off x="5882383" y="3815975"/>
          <a:ext cx="441474" cy="4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Equation" r:id="rId4" imgW="152400" imgH="152400" progId="Equation.3">
                  <p:embed/>
                </p:oleObj>
              </mc:Choice>
              <mc:Fallback>
                <p:oleObj name="Equation" r:id="rId4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2383" y="3815975"/>
                        <a:ext cx="441474" cy="4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13336"/>
              </p:ext>
            </p:extLst>
          </p:nvPr>
        </p:nvGraphicFramePr>
        <p:xfrm>
          <a:off x="1071561" y="5178186"/>
          <a:ext cx="53689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Equation" r:id="rId6" imgW="1854200" imgH="444500" progId="Equation.3">
                  <p:embed/>
                </p:oleObj>
              </mc:Choice>
              <mc:Fallback>
                <p:oleObj name="Equation" r:id="rId6" imgW="1854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1561" y="5178186"/>
                        <a:ext cx="5368925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8" name="Picture 7" descr="gmu logo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827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Ontology Augmentation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Context Discovery</a:t>
            </a:r>
          </a:p>
          <a:p>
            <a:pPr lvl="1"/>
            <a:r>
              <a:rPr lang="en-US" sz="2400" dirty="0" smtClean="0"/>
              <a:t>Schema for source representation</a:t>
            </a:r>
          </a:p>
          <a:p>
            <a:pPr lvl="1"/>
            <a:r>
              <a:rPr lang="en-US" sz="2400" dirty="0" smtClean="0"/>
              <a:t>SPARQL for query sources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21531" y="2822118"/>
            <a:ext cx="3923659" cy="286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?var</a:t>
            </a:r>
            <a:r>
              <a:rPr lang="en-US" baseline="-25000" dirty="0"/>
              <a:t>1</a:t>
            </a:r>
            <a:r>
              <a:rPr lang="en-US" dirty="0"/>
              <a:t> FROM &lt;source-URI&gt;</a:t>
            </a:r>
          </a:p>
          <a:p>
            <a:r>
              <a:rPr lang="en-US" dirty="0"/>
              <a:t>WHERE{</a:t>
            </a:r>
          </a:p>
          <a:p>
            <a:r>
              <a:rPr lang="en-US" dirty="0"/>
              <a:t>      attr</a:t>
            </a:r>
            <a:r>
              <a:rPr lang="en-US" baseline="-25000" dirty="0"/>
              <a:t>1</a:t>
            </a:r>
            <a:r>
              <a:rPr lang="en-US" dirty="0"/>
              <a:t> &lt;</a:t>
            </a:r>
            <a:r>
              <a:rPr lang="en-US" dirty="0" err="1"/>
              <a:t>typeOf</a:t>
            </a:r>
            <a:r>
              <a:rPr lang="en-US" dirty="0"/>
              <a:t>&gt; </a:t>
            </a:r>
            <a:r>
              <a:rPr lang="en-US" dirty="0" err="1"/>
              <a:t>class</a:t>
            </a:r>
            <a:r>
              <a:rPr lang="en-US" baseline="-25000" dirty="0" err="1"/>
              <a:t>w</a:t>
            </a:r>
            <a:r>
              <a:rPr lang="en-US" dirty="0"/>
              <a:t>.</a:t>
            </a:r>
          </a:p>
          <a:p>
            <a:r>
              <a:rPr lang="en-US" dirty="0"/>
              <a:t>      attr</a:t>
            </a:r>
            <a:r>
              <a:rPr lang="en-US" baseline="-25000" dirty="0"/>
              <a:t>2</a:t>
            </a:r>
            <a:r>
              <a:rPr lang="en-US" dirty="0"/>
              <a:t> &lt;</a:t>
            </a:r>
            <a:r>
              <a:rPr lang="en-US" dirty="0" err="1"/>
              <a:t>typeOf</a:t>
            </a:r>
            <a:r>
              <a:rPr lang="en-US" dirty="0"/>
              <a:t>&gt; </a:t>
            </a:r>
            <a:r>
              <a:rPr lang="en-US" dirty="0" err="1"/>
              <a:t>class</a:t>
            </a:r>
            <a:r>
              <a:rPr lang="en-US" baseline="-25000" dirty="0" err="1"/>
              <a:t>f</a:t>
            </a:r>
            <a:r>
              <a:rPr lang="en-US" dirty="0"/>
              <a:t>.</a:t>
            </a:r>
          </a:p>
          <a:p>
            <a:r>
              <a:rPr lang="en-US" dirty="0"/>
              <a:t>      attr</a:t>
            </a:r>
            <a:r>
              <a:rPr lang="en-US" baseline="-25000" dirty="0"/>
              <a:t>3</a:t>
            </a:r>
            <a:r>
              <a:rPr lang="en-US" dirty="0"/>
              <a:t> &lt;</a:t>
            </a:r>
            <a:r>
              <a:rPr lang="en-US" dirty="0" err="1"/>
              <a:t>typeOf</a:t>
            </a:r>
            <a:r>
              <a:rPr lang="en-US" dirty="0"/>
              <a:t>&gt; </a:t>
            </a:r>
            <a:r>
              <a:rPr lang="en-US" dirty="0" err="1"/>
              <a:t>class</a:t>
            </a:r>
            <a:r>
              <a:rPr lang="en-US" baseline="-25000" dirty="0" err="1"/>
              <a:t>u</a:t>
            </a:r>
            <a:r>
              <a:rPr lang="en-US" dirty="0"/>
              <a:t>.</a:t>
            </a:r>
          </a:p>
          <a:p>
            <a:r>
              <a:rPr lang="en-US" dirty="0"/>
              <a:t>      ?x </a:t>
            </a:r>
            <a:r>
              <a:rPr lang="en-US" dirty="0" err="1"/>
              <a:t>rel</a:t>
            </a:r>
            <a:r>
              <a:rPr lang="en-US" baseline="-25000" dirty="0" err="1"/>
              <a:t>a</a:t>
            </a:r>
            <a:r>
              <a:rPr lang="en-US" dirty="0"/>
              <a:t> ?var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      ?x </a:t>
            </a:r>
            <a:r>
              <a:rPr lang="en-US" dirty="0" err="1"/>
              <a:t>rel</a:t>
            </a:r>
            <a:r>
              <a:rPr lang="en-US" baseline="-25000" dirty="0" err="1"/>
              <a:t>b</a:t>
            </a:r>
            <a:r>
              <a:rPr lang="en-US" dirty="0"/>
              <a:t> ?y.</a:t>
            </a:r>
          </a:p>
          <a:p>
            <a:r>
              <a:rPr lang="en-US" dirty="0"/>
              <a:t>      ?x </a:t>
            </a:r>
            <a:r>
              <a:rPr lang="en-US" dirty="0" err="1"/>
              <a:t>rel</a:t>
            </a:r>
            <a:r>
              <a:rPr lang="en-US" baseline="-25000" dirty="0" err="1"/>
              <a:t>c</a:t>
            </a:r>
            <a:r>
              <a:rPr lang="en-US" dirty="0"/>
              <a:t> ?z.</a:t>
            </a:r>
          </a:p>
          <a:p>
            <a:r>
              <a:rPr lang="en-US" dirty="0"/>
              <a:t>      ?y </a:t>
            </a:r>
            <a:r>
              <a:rPr lang="en-US" dirty="0" err="1"/>
              <a:t>rel</a:t>
            </a:r>
            <a:r>
              <a:rPr lang="en-US" baseline="-25000" dirty="0" err="1"/>
              <a:t>d</a:t>
            </a:r>
            <a:r>
              <a:rPr lang="en-US" baseline="-25000" dirty="0"/>
              <a:t> </a:t>
            </a:r>
            <a:r>
              <a:rPr lang="en-US" dirty="0"/>
              <a:t>attr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      ?z </a:t>
            </a:r>
            <a:r>
              <a:rPr lang="en-US" dirty="0" err="1"/>
              <a:t>rel</a:t>
            </a:r>
            <a:r>
              <a:rPr lang="en-US" baseline="-25000" dirty="0" err="1"/>
              <a:t>h</a:t>
            </a:r>
            <a:r>
              <a:rPr lang="en-US" dirty="0"/>
              <a:t> attr</a:t>
            </a:r>
            <a:r>
              <a:rPr lang="en-US" baseline="-25000" dirty="0"/>
              <a:t>2</a:t>
            </a:r>
            <a:r>
              <a:rPr lang="en-US" dirty="0"/>
              <a:t>. 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356" y="2810310"/>
            <a:ext cx="457200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weather &lt;</a:t>
            </a:r>
            <a:r>
              <a:rPr lang="en-US" dirty="0" err="1"/>
              <a:t>typeOf</a:t>
            </a:r>
            <a:r>
              <a:rPr lang="en-US" dirty="0"/>
              <a:t>&gt; </a:t>
            </a:r>
            <a:r>
              <a:rPr lang="en-US" dirty="0" err="1" smtClean="0"/>
              <a:t>StatisticalSource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err="1"/>
              <a:t>input_attr</a:t>
            </a:r>
            <a:r>
              <a:rPr lang="en-US" dirty="0"/>
              <a:t>: (</a:t>
            </a:r>
            <a:r>
              <a:rPr lang="en-US" dirty="0" err="1"/>
              <a:t>loc,t</a:t>
            </a:r>
            <a:r>
              <a:rPr lang="en-US" dirty="0"/>
              <a:t>, zone);</a:t>
            </a:r>
          </a:p>
          <a:p>
            <a:r>
              <a:rPr lang="en-US" dirty="0"/>
              <a:t>     </a:t>
            </a:r>
            <a:r>
              <a:rPr lang="en-US" dirty="0" err="1"/>
              <a:t>output_attr</a:t>
            </a:r>
            <a:r>
              <a:rPr lang="en-US" dirty="0"/>
              <a:t>: (weather); </a:t>
            </a:r>
          </a:p>
          <a:p>
            <a:r>
              <a:rPr lang="en-US" dirty="0"/>
              <a:t>     </a:t>
            </a:r>
            <a:r>
              <a:rPr lang="en-US" dirty="0" err="1"/>
              <a:t>loc</a:t>
            </a:r>
            <a:r>
              <a:rPr lang="en-US" dirty="0"/>
              <a:t> &lt;</a:t>
            </a:r>
            <a:r>
              <a:rPr lang="en-US" dirty="0" err="1"/>
              <a:t>typeOf</a:t>
            </a:r>
            <a:r>
              <a:rPr lang="en-US" dirty="0"/>
              <a:t>&gt; Point;</a:t>
            </a:r>
          </a:p>
          <a:p>
            <a:r>
              <a:rPr lang="en-US" dirty="0"/>
              <a:t>     t &lt;</a:t>
            </a:r>
            <a:r>
              <a:rPr lang="en-US" dirty="0" err="1"/>
              <a:t>typeOf</a:t>
            </a:r>
            <a:r>
              <a:rPr lang="en-US" dirty="0"/>
              <a:t>&gt; Timestamp;</a:t>
            </a:r>
          </a:p>
          <a:p>
            <a:r>
              <a:rPr lang="en-US" dirty="0"/>
              <a:t>     zone &lt;</a:t>
            </a:r>
            <a:r>
              <a:rPr lang="en-US" dirty="0" err="1"/>
              <a:t>typeOf</a:t>
            </a:r>
            <a:r>
              <a:rPr lang="en-US" dirty="0"/>
              <a:t>&gt; </a:t>
            </a:r>
            <a:r>
              <a:rPr lang="en-US" dirty="0" err="1"/>
              <a:t>TimeZone</a:t>
            </a:r>
            <a:r>
              <a:rPr lang="en-US" dirty="0"/>
              <a:t>;     </a:t>
            </a:r>
          </a:p>
          <a:p>
            <a:r>
              <a:rPr lang="en-US" dirty="0"/>
              <a:t>     Point &lt;subClassOf&gt; Space;</a:t>
            </a:r>
          </a:p>
          <a:p>
            <a:r>
              <a:rPr lang="en-US" dirty="0"/>
              <a:t>     Point &lt;</a:t>
            </a:r>
            <a:r>
              <a:rPr lang="en-US" dirty="0" err="1"/>
              <a:t>hasLatitude</a:t>
            </a:r>
            <a:r>
              <a:rPr lang="en-US" dirty="0"/>
              <a:t>&gt; </a:t>
            </a:r>
            <a:r>
              <a:rPr lang="en-US" dirty="0" err="1"/>
              <a:t>Literal:numeric</a:t>
            </a:r>
            <a:r>
              <a:rPr lang="en-US" dirty="0"/>
              <a:t>; </a:t>
            </a:r>
          </a:p>
          <a:p>
            <a:r>
              <a:rPr lang="en-US" dirty="0"/>
              <a:t>     Point &lt;</a:t>
            </a:r>
            <a:r>
              <a:rPr lang="en-US" dirty="0" err="1"/>
              <a:t>hasLongitude</a:t>
            </a:r>
            <a:r>
              <a:rPr lang="en-US" dirty="0"/>
              <a:t>&gt; </a:t>
            </a:r>
            <a:r>
              <a:rPr lang="en-US" dirty="0" err="1"/>
              <a:t>Literal:numeric</a:t>
            </a:r>
            <a:r>
              <a:rPr lang="en-US" dirty="0"/>
              <a:t>.</a:t>
            </a:r>
          </a:p>
          <a:p>
            <a:r>
              <a:rPr lang="en-US" dirty="0"/>
              <a:t>     Timestamp &lt;subClassOf&gt; Time;</a:t>
            </a:r>
          </a:p>
          <a:p>
            <a:r>
              <a:rPr lang="en-US" dirty="0"/>
              <a:t>     weather &lt;</a:t>
            </a:r>
            <a:r>
              <a:rPr lang="en-US" dirty="0" err="1"/>
              <a:t>typeOf</a:t>
            </a:r>
            <a:r>
              <a:rPr lang="en-US" dirty="0"/>
              <a:t>&gt; Ambiance;</a:t>
            </a:r>
          </a:p>
          <a:p>
            <a:r>
              <a:rPr lang="en-US" dirty="0"/>
              <a:t>     Ambiance &lt;</a:t>
            </a:r>
            <a:r>
              <a:rPr lang="en-US" dirty="0" err="1"/>
              <a:t>hasValue</a:t>
            </a:r>
            <a:r>
              <a:rPr lang="en-US" dirty="0"/>
              <a:t>&gt; </a:t>
            </a:r>
            <a:r>
              <a:rPr lang="en-US" dirty="0" err="1"/>
              <a:t>Literal:String</a:t>
            </a:r>
            <a:r>
              <a:rPr lang="en-US" dirty="0"/>
              <a:t>;</a:t>
            </a:r>
          </a:p>
          <a:p>
            <a:r>
              <a:rPr lang="en-US" dirty="0"/>
              <a:t>     Ambiance &lt;subClassOf&gt; Quality.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2356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</a:t>
            </a:r>
          </a:p>
          <a:p>
            <a:r>
              <a:rPr lang="en-US" dirty="0" smtClean="0"/>
              <a:t>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88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Ontology Augmentation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Descriptors consistency</a:t>
            </a:r>
          </a:p>
          <a:p>
            <a:pPr lvl="1"/>
            <a:r>
              <a:rPr lang="en-US" dirty="0" smtClean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2342" y="2187483"/>
            <a:ext cx="289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</a:rPr>
              <a:t>outdoorSeating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true;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</a:rPr>
              <a:t>sceneT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</a:rPr>
              <a:t>ype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 :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outdoor;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</a:rPr>
              <a:t>weatherCondition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storm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331057"/>
              </p:ext>
            </p:extLst>
          </p:nvPr>
        </p:nvGraphicFramePr>
        <p:xfrm>
          <a:off x="1213487" y="3295479"/>
          <a:ext cx="4378321" cy="73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Equation" r:id="rId4" imgW="2578100" imgH="431800" progId="Equation.3">
                  <p:embed/>
                </p:oleObj>
              </mc:Choice>
              <mc:Fallback>
                <p:oleObj name="Equation" r:id="rId4" imgW="2578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487" y="3295479"/>
                        <a:ext cx="4378321" cy="732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454869"/>
              </p:ext>
            </p:extLst>
          </p:nvPr>
        </p:nvGraphicFramePr>
        <p:xfrm>
          <a:off x="3462963" y="4073239"/>
          <a:ext cx="3536765" cy="31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Equation" r:id="rId6" imgW="2247900" imgH="203200" progId="Equation.3">
                  <p:embed/>
                </p:oleObj>
              </mc:Choice>
              <mc:Fallback>
                <p:oleObj name="Equation" r:id="rId6" imgW="2247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2963" y="4073239"/>
                        <a:ext cx="3536765" cy="31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0941" y="2833815"/>
            <a:ext cx="97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Rule1: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35733" y="4028149"/>
            <a:ext cx="232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Rule2 is entailed: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3534" y="5139348"/>
            <a:ext cx="365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nconsistency detected!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12" name="Picture 11" descr="gmu logo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Event Ontology Augmentation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Event Inference</a:t>
            </a:r>
          </a:p>
          <a:p>
            <a:pPr lvl="1"/>
            <a:r>
              <a:rPr lang="en-US" dirty="0" smtClean="0"/>
              <a:t>Find event </a:t>
            </a:r>
            <a:r>
              <a:rPr lang="en-US" dirty="0"/>
              <a:t>c</a:t>
            </a:r>
            <a:r>
              <a:rPr lang="en-US" dirty="0" smtClean="0"/>
              <a:t>ategories</a:t>
            </a:r>
          </a:p>
          <a:p>
            <a:pPr lvl="1"/>
            <a:r>
              <a:rPr lang="en-US" dirty="0" smtClean="0"/>
              <a:t>Rank </a:t>
            </a:r>
            <a:r>
              <a:rPr lang="en-US" dirty="0"/>
              <a:t>e</a:t>
            </a:r>
            <a:r>
              <a:rPr lang="en-US" dirty="0" smtClean="0"/>
              <a:t>vent candidates through Measure of Plausibility </a:t>
            </a:r>
          </a:p>
          <a:p>
            <a:pPr lvl="2"/>
            <a:r>
              <a:rPr lang="en-US" dirty="0" smtClean="0"/>
              <a:t>Granularity score for an event candidate</a:t>
            </a:r>
          </a:p>
          <a:p>
            <a:pPr lvl="2"/>
            <a:r>
              <a:rPr lang="en-US" dirty="0" smtClean="0"/>
              <a:t>Context-Plausibility score for an event candidate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dirty="0" smtClean="0"/>
              <a:t>Compare event candidates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Instantiate and augment the most plausible event candidate</a:t>
            </a:r>
            <a:endParaRPr lang="en-US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79858"/>
              </p:ext>
            </p:extLst>
          </p:nvPr>
        </p:nvGraphicFramePr>
        <p:xfrm>
          <a:off x="2186380" y="3161741"/>
          <a:ext cx="3252639" cy="79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" name="Equation" r:id="rId4" imgW="1676400" imgH="393700" progId="Equation.3">
                  <p:embed/>
                </p:oleObj>
              </mc:Choice>
              <mc:Fallback>
                <p:oleObj name="Equation" r:id="rId4" imgW="1676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6380" y="3161741"/>
                        <a:ext cx="3252639" cy="79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8450" y="3330959"/>
            <a:ext cx="287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event constraints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39019" y="3528583"/>
            <a:ext cx="362845" cy="38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7102" y="3769176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 related to an event constraint</a:t>
            </a:r>
            <a:endParaRPr lang="en-US" dirty="0"/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3909890" y="3700291"/>
            <a:ext cx="1027212" cy="253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4" idx="1"/>
          </p:cNvCxnSpPr>
          <p:nvPr/>
        </p:nvCxnSpPr>
        <p:spPr>
          <a:xfrm rot="16200000" flipH="1">
            <a:off x="1871726" y="3243137"/>
            <a:ext cx="396050" cy="2332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7196"/>
              </p:ext>
            </p:extLst>
          </p:nvPr>
        </p:nvGraphicFramePr>
        <p:xfrm>
          <a:off x="2186380" y="4311313"/>
          <a:ext cx="56403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" name="Equation" r:id="rId6" imgW="2908300" imgH="469900" progId="Equation.3">
                  <p:embed/>
                </p:oleObj>
              </mc:Choice>
              <mc:Fallback>
                <p:oleObj name="Equation" r:id="rId6" imgW="2908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6380" y="4311313"/>
                        <a:ext cx="5640388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27769"/>
              </p:ext>
            </p:extLst>
          </p:nvPr>
        </p:nvGraphicFramePr>
        <p:xfrm>
          <a:off x="5327266" y="2526190"/>
          <a:ext cx="348655" cy="3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" name="Equation" r:id="rId8" imgW="317500" imgH="266700" progId="Equation.3">
                  <p:embed/>
                </p:oleObj>
              </mc:Choice>
              <mc:Fallback>
                <p:oleObj name="Equation" r:id="rId8" imgW="317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7266" y="2526190"/>
                        <a:ext cx="348655" cy="3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66441"/>
              </p:ext>
            </p:extLst>
          </p:nvPr>
        </p:nvGraphicFramePr>
        <p:xfrm>
          <a:off x="6003925" y="2797175"/>
          <a:ext cx="4159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" name="Equation" r:id="rId10" imgW="381000" imgH="241300" progId="Equation.3">
                  <p:embed/>
                </p:oleObj>
              </mc:Choice>
              <mc:Fallback>
                <p:oleObj name="Equation" r:id="rId10" imgW="381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03925" y="2797175"/>
                        <a:ext cx="415925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928210"/>
              </p:ext>
            </p:extLst>
          </p:nvPr>
        </p:nvGraphicFramePr>
        <p:xfrm>
          <a:off x="6983413" y="2208213"/>
          <a:ext cx="3746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" name="Equation" r:id="rId12" imgW="342900" imgH="292100" progId="Equation.3">
                  <p:embed/>
                </p:oleObj>
              </mc:Choice>
              <mc:Fallback>
                <p:oleObj name="Equation" r:id="rId12" imgW="342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83413" y="2208213"/>
                        <a:ext cx="37465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18" name="Picture 17" descr="gmu logo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6357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Context-Adaptive Event Ontology (Probabilistic Narratives)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56" r="-7383"/>
          <a:stretch/>
        </p:blipFill>
        <p:spPr>
          <a:xfrm>
            <a:off x="0" y="1325574"/>
            <a:ext cx="7147419" cy="53959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447367"/>
            <a:ext cx="2895600" cy="365125"/>
          </a:xfrm>
        </p:spPr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</a:t>
            </a:r>
          </a:p>
          <a:p>
            <a:r>
              <a:rPr lang="en-US" dirty="0" smtClean="0"/>
              <a:t> George Mason University</a:t>
            </a:r>
            <a:endParaRPr lang="en-US" dirty="0"/>
          </a:p>
        </p:txBody>
      </p:sp>
      <p:pic>
        <p:nvPicPr>
          <p:cNvPr id="56" name="Picture 55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Filtering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" y="1219200"/>
            <a:ext cx="7316012" cy="43192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5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99"/>
            <a:ext cx="7009476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Formative evaluation</a:t>
            </a:r>
          </a:p>
          <a:p>
            <a:r>
              <a:rPr lang="en-US" dirty="0" smtClean="0"/>
              <a:t>3 domain models</a:t>
            </a:r>
          </a:p>
          <a:p>
            <a:r>
              <a:rPr lang="en-US" dirty="0" smtClean="0"/>
              <a:t>1M photos , 50 Albums from lab and Flickr</a:t>
            </a:r>
          </a:p>
          <a:p>
            <a:r>
              <a:rPr lang="en-US" dirty="0" smtClean="0"/>
              <a:t>Multiple Data Sources</a:t>
            </a:r>
          </a:p>
          <a:p>
            <a:pPr lvl="1"/>
            <a:r>
              <a:rPr lang="en-US" dirty="0" smtClean="0"/>
              <a:t>Trip Advisor</a:t>
            </a:r>
          </a:p>
          <a:p>
            <a:pPr lvl="1"/>
            <a:r>
              <a:rPr lang="en-US" dirty="0" smtClean="0"/>
              <a:t>Google Geocoding</a:t>
            </a:r>
          </a:p>
          <a:p>
            <a:pPr lvl="1"/>
            <a:r>
              <a:rPr lang="en-US" dirty="0" smtClean="0"/>
              <a:t>Yelp</a:t>
            </a:r>
          </a:p>
          <a:p>
            <a:pPr lvl="1"/>
            <a:r>
              <a:rPr lang="en-US" dirty="0" smtClean="0"/>
              <a:t>Upcoming</a:t>
            </a:r>
          </a:p>
          <a:p>
            <a:pPr lvl="1"/>
            <a:r>
              <a:rPr lang="en-US" dirty="0" err="1" smtClean="0"/>
              <a:t>Evite</a:t>
            </a:r>
            <a:endParaRPr lang="en-US" dirty="0" smtClean="0"/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err="1" smtClean="0"/>
              <a:t>Wunderground</a:t>
            </a:r>
            <a:endParaRPr lang="en-US" dirty="0" smtClean="0"/>
          </a:p>
          <a:p>
            <a:pPr lvl="1"/>
            <a:r>
              <a:rPr lang="en-US" dirty="0" smtClean="0"/>
              <a:t>Foursquare</a:t>
            </a:r>
          </a:p>
          <a:p>
            <a:pPr lvl="1"/>
            <a:r>
              <a:rPr lang="en-US" dirty="0" err="1" smtClean="0"/>
              <a:t>Face.com</a:t>
            </a:r>
            <a:endParaRPr lang="en-US" dirty="0" smtClean="0"/>
          </a:p>
          <a:p>
            <a:pPr lvl="1"/>
            <a:r>
              <a:rPr lang="en-US" dirty="0" err="1" smtClean="0"/>
              <a:t>Pictorria</a:t>
            </a:r>
            <a:r>
              <a:rPr lang="en-US" dirty="0" smtClean="0"/>
              <a:t> (MIT SUN and YELP training set, 500 images/concept, 58 visual concepts, pyramids of color histogram and GIST features-</a:t>
            </a:r>
            <a:r>
              <a:rPr lang="en-US" dirty="0" err="1"/>
              <a:t>Oliva</a:t>
            </a:r>
            <a:r>
              <a:rPr lang="en-US" dirty="0"/>
              <a:t> et al.(2001), </a:t>
            </a:r>
            <a:r>
              <a:rPr lang="en-US" dirty="0" err="1"/>
              <a:t>Hejrati</a:t>
            </a:r>
            <a:r>
              <a:rPr lang="en-US" dirty="0"/>
              <a:t> et al.(2012</a:t>
            </a:r>
            <a:r>
              <a:rPr lang="en-US" dirty="0" smtClean="0"/>
              <a:t>))</a:t>
            </a:r>
          </a:p>
          <a:p>
            <a:pPr lvl="1"/>
            <a:r>
              <a:rPr lang="en-US" dirty="0" err="1" smtClean="0"/>
              <a:t>GoogleMovieShowTimes</a:t>
            </a:r>
            <a:endParaRPr lang="en-US" dirty="0" smtClean="0"/>
          </a:p>
          <a:p>
            <a:pPr lvl="1"/>
            <a:r>
              <a:rPr lang="en-US" dirty="0" err="1" smtClean="0"/>
              <a:t>GeoPlanet</a:t>
            </a:r>
            <a:endParaRPr lang="en-US" dirty="0" smtClean="0"/>
          </a:p>
          <a:p>
            <a:pPr lvl="1"/>
            <a:r>
              <a:rPr lang="en-US" dirty="0" err="1" smtClean="0"/>
              <a:t>Disneyland.disney.go.com</a:t>
            </a:r>
            <a:endParaRPr lang="en-US" dirty="0" smtClean="0"/>
          </a:p>
          <a:p>
            <a:r>
              <a:rPr lang="en-US" dirty="0" smtClean="0"/>
              <a:t>Evaluation metrics</a:t>
            </a:r>
          </a:p>
          <a:p>
            <a:pPr lvl="1"/>
            <a:r>
              <a:rPr lang="en-US" dirty="0" smtClean="0"/>
              <a:t>Average correctness</a:t>
            </a:r>
          </a:p>
          <a:p>
            <a:pPr lvl="1"/>
            <a:r>
              <a:rPr lang="en-US" dirty="0" smtClean="0"/>
              <a:t>Average Context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88981"/>
              </p:ext>
            </p:extLst>
          </p:nvPr>
        </p:nvGraphicFramePr>
        <p:xfrm>
          <a:off x="3449638" y="4797425"/>
          <a:ext cx="25765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Equation" r:id="rId4" imgW="1854200" imgH="647700" progId="Equation.3">
                  <p:embed/>
                </p:oleObj>
              </mc:Choice>
              <mc:Fallback>
                <p:oleObj name="Equation" r:id="rId4" imgW="18542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9638" y="4797425"/>
                        <a:ext cx="2576512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270912"/>
              </p:ext>
            </p:extLst>
          </p:nvPr>
        </p:nvGraphicFramePr>
        <p:xfrm>
          <a:off x="3527021" y="5725760"/>
          <a:ext cx="2336428" cy="27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tion" r:id="rId6" imgW="1651000" imgH="190500" progId="Equation.3">
                  <p:embed/>
                </p:oleObj>
              </mc:Choice>
              <mc:Fallback>
                <p:oleObj name="Equation" r:id="rId6" imgW="1651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7021" y="5725760"/>
                        <a:ext cx="2336428" cy="279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8" name="Picture 7" descr="gmu logo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1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669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956696"/>
              </p:ext>
            </p:extLst>
          </p:nvPr>
        </p:nvGraphicFramePr>
        <p:xfrm>
          <a:off x="457200" y="1667674"/>
          <a:ext cx="7615651" cy="325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15" name="Picture 14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4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Agglomerative Clustering</a:t>
            </a:r>
          </a:p>
          <a:p>
            <a:r>
              <a:rPr lang="en-US" dirty="0" smtClean="0"/>
              <a:t>Event Ontology Augmentation</a:t>
            </a:r>
          </a:p>
          <a:p>
            <a:r>
              <a:rPr lang="en-US" dirty="0" smtClean="0"/>
              <a:t>Filtering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5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Evaluation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335999"/>
              </p:ext>
            </p:extLst>
          </p:nvPr>
        </p:nvGraphicFramePr>
        <p:xfrm>
          <a:off x="1221881" y="2057400"/>
          <a:ext cx="6623872" cy="315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2985" y="5272602"/>
            <a:ext cx="18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Domain relevancy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10" name="Picture 9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Evaluation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589741"/>
              </p:ext>
            </p:extLst>
          </p:nvPr>
        </p:nvGraphicFramePr>
        <p:xfrm>
          <a:off x="-1" y="860424"/>
          <a:ext cx="9328303" cy="572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69332" y="1417638"/>
            <a:ext cx="1780991" cy="3984086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8715" y="1417638"/>
            <a:ext cx="1780991" cy="3984086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4577E-6 3.47524E-6 L 0.20618 -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37 L 0.21122 -0.0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8396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Improving performance in terms of quality of tags</a:t>
            </a:r>
          </a:p>
          <a:p>
            <a:r>
              <a:rPr lang="en-US" dirty="0" smtClean="0"/>
              <a:t>Evaluation measure</a:t>
            </a:r>
            <a:endParaRPr lang="en-US" dirty="0"/>
          </a:p>
          <a:p>
            <a:r>
              <a:rPr lang="en-US" dirty="0" smtClean="0"/>
              <a:t>Event ontology augmentation </a:t>
            </a:r>
            <a:r>
              <a:rPr lang="en-US" dirty="0"/>
              <a:t>and information </a:t>
            </a:r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Automated context discovery </a:t>
            </a:r>
          </a:p>
          <a:p>
            <a:pPr lvl="1"/>
            <a:r>
              <a:rPr lang="en-US" dirty="0" smtClean="0"/>
              <a:t>Relaxation Policies </a:t>
            </a:r>
            <a:endParaRPr lang="en-US" dirty="0"/>
          </a:p>
          <a:p>
            <a:pPr lvl="1"/>
            <a:r>
              <a:rPr lang="en-US" dirty="0" smtClean="0"/>
              <a:t>Validation using external sources</a:t>
            </a:r>
          </a:p>
          <a:p>
            <a:pPr lvl="1"/>
            <a:r>
              <a:rPr lang="en-US" dirty="0" smtClean="0"/>
              <a:t>Plausibility Measure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7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7" y="1084745"/>
            <a:ext cx="4847166" cy="46153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2332" y="3259667"/>
            <a:ext cx="3970867" cy="1185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1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E162-5173-9E42-8987-3A18D59C346F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7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Event-Centric Models</a:t>
            </a:r>
          </a:p>
          <a:p>
            <a:pPr lvl="1"/>
            <a:r>
              <a:rPr lang="en-US" dirty="0" smtClean="0"/>
              <a:t>Francois et al.(2005),Town at al.(2006), Neumann et al.(2008), </a:t>
            </a:r>
            <a:r>
              <a:rPr lang="en-US" dirty="0" err="1" smtClean="0"/>
              <a:t>Mezaris</a:t>
            </a:r>
            <a:r>
              <a:rPr lang="en-US" dirty="0" smtClean="0"/>
              <a:t> et al.(2010), </a:t>
            </a:r>
            <a:r>
              <a:rPr lang="en-US" dirty="0" err="1" smtClean="0"/>
              <a:t>Scherp</a:t>
            </a:r>
            <a:r>
              <a:rPr lang="en-US" dirty="0" smtClean="0"/>
              <a:t> et al.(2009), Gupta and Jain(2011), </a:t>
            </a:r>
            <a:r>
              <a:rPr lang="en-US" dirty="0" err="1" smtClean="0"/>
              <a:t>Masolo</a:t>
            </a:r>
            <a:r>
              <a:rPr lang="en-US" dirty="0" smtClean="0"/>
              <a:t> et al.(2002), </a:t>
            </a:r>
            <a:r>
              <a:rPr lang="en-US" dirty="0" err="1" smtClean="0"/>
              <a:t>Lagoze</a:t>
            </a:r>
            <a:r>
              <a:rPr lang="en-US" dirty="0" smtClean="0"/>
              <a:t> et al(2010).</a:t>
            </a:r>
          </a:p>
          <a:p>
            <a:r>
              <a:rPr lang="en-US" dirty="0" smtClean="0"/>
              <a:t>Joint-Context Event-Models</a:t>
            </a:r>
          </a:p>
          <a:p>
            <a:pPr lvl="1"/>
            <a:r>
              <a:rPr lang="en-US" dirty="0" err="1"/>
              <a:t>Viana</a:t>
            </a:r>
            <a:r>
              <a:rPr lang="en-US" dirty="0"/>
              <a:t> et al</a:t>
            </a:r>
            <a:r>
              <a:rPr lang="en-US" dirty="0" smtClean="0"/>
              <a:t>.(2007,2008), Liu et al.(2011), </a:t>
            </a:r>
            <a:r>
              <a:rPr lang="en-US" dirty="0" err="1" smtClean="0"/>
              <a:t>Fialho</a:t>
            </a:r>
            <a:r>
              <a:rPr lang="en-US" dirty="0" smtClean="0"/>
              <a:t> et al.(2010), Cao et al. (2008), </a:t>
            </a:r>
            <a:r>
              <a:rPr lang="en-US" dirty="0" err="1" smtClean="0"/>
              <a:t>Paniagua</a:t>
            </a:r>
            <a:r>
              <a:rPr lang="en-US" dirty="0" smtClean="0"/>
              <a:t> et al.(2012).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Ontology Augmentation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Instantiation and </a:t>
            </a:r>
            <a:r>
              <a:rPr lang="en-US" dirty="0" smtClean="0"/>
              <a:t>augmentation/refinement</a:t>
            </a:r>
            <a:endParaRPr lang="en-US" dirty="0"/>
          </a:p>
          <a:p>
            <a:pPr lvl="1"/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2000" y="2982636"/>
            <a:ext cx="8382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4963836"/>
            <a:ext cx="1981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4049436"/>
            <a:ext cx="1981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4887636"/>
            <a:ext cx="8382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>
          <a:xfrm>
            <a:off x="1600200" y="3325536"/>
            <a:ext cx="41148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5" idx="1"/>
          </p:cNvCxnSpPr>
          <p:nvPr/>
        </p:nvCxnSpPr>
        <p:spPr>
          <a:xfrm>
            <a:off x="1600200" y="3325536"/>
            <a:ext cx="2880940" cy="170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820836"/>
            <a:ext cx="248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915437"/>
            <a:ext cx="1014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GoldenGate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5753637"/>
            <a:ext cx="120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Alcatraz Island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6" idx="4"/>
            <a:endCxn id="18" idx="0"/>
          </p:cNvCxnSpPr>
          <p:nvPr/>
        </p:nvCxnSpPr>
        <p:spPr>
          <a:xfrm rot="5400000">
            <a:off x="6488130" y="4697966"/>
            <a:ext cx="408801" cy="26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3782" y="4582836"/>
            <a:ext cx="84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hasName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394604" y="5570631"/>
            <a:ext cx="408801" cy="54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4190" y="5469435"/>
            <a:ext cx="84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hasName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20" name="Picture 19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Ontology Augmentation cont’d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Instantiation and </a:t>
            </a:r>
            <a:r>
              <a:rPr lang="en-US" dirty="0" smtClean="0"/>
              <a:t>augmentation/refinement</a:t>
            </a:r>
            <a:endParaRPr lang="en-US" dirty="0"/>
          </a:p>
          <a:p>
            <a:pPr lvl="1"/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2000" y="2723476"/>
            <a:ext cx="8382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4704676"/>
            <a:ext cx="1981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3790276"/>
            <a:ext cx="1981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4628476"/>
            <a:ext cx="8382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>
          <a:xfrm>
            <a:off x="1600200" y="3066376"/>
            <a:ext cx="41148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5" idx="1"/>
          </p:cNvCxnSpPr>
          <p:nvPr/>
        </p:nvCxnSpPr>
        <p:spPr>
          <a:xfrm>
            <a:off x="1600200" y="3066376"/>
            <a:ext cx="2880940" cy="1705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561676"/>
            <a:ext cx="248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6" idx="2"/>
          </p:cNvCxnSpPr>
          <p:nvPr/>
        </p:nvCxnSpPr>
        <p:spPr>
          <a:xfrm flipV="1">
            <a:off x="1600200" y="4018876"/>
            <a:ext cx="4114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1"/>
          </p:cNvCxnSpPr>
          <p:nvPr/>
        </p:nvCxnSpPr>
        <p:spPr>
          <a:xfrm>
            <a:off x="1600200" y="4704676"/>
            <a:ext cx="2880940" cy="66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474196" y="4424872"/>
            <a:ext cx="408801" cy="54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4323676"/>
            <a:ext cx="84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hasName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6" idx="4"/>
          </p:cNvCxnSpPr>
          <p:nvPr/>
        </p:nvCxnSpPr>
        <p:spPr>
          <a:xfrm rot="16200000" flipH="1">
            <a:off x="6732772" y="4220304"/>
            <a:ext cx="408801" cy="463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4247476"/>
            <a:ext cx="1057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hasCategory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5619076"/>
            <a:ext cx="1249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Alcatraz Island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873996" y="5339273"/>
            <a:ext cx="408801" cy="54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91000" y="5238077"/>
            <a:ext cx="84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hasName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132572" y="5134705"/>
            <a:ext cx="408801" cy="463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5161876"/>
            <a:ext cx="1057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hasCategory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456064" y="5570677"/>
            <a:ext cx="1501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Prison, Historic site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105400" y="541827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671846" y="439987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172200" y="4656277"/>
            <a:ext cx="1014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GoldenGate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4552276"/>
            <a:ext cx="1809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Toll Bridge, Historic Site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33" name="Picture 32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85800" y="3200400"/>
            <a:ext cx="12954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My Trip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7" name="Curved Connector 26"/>
          <p:cNvCxnSpPr>
            <a:stCxn id="40" idx="2"/>
            <a:endCxn id="25" idx="0"/>
          </p:cNvCxnSpPr>
          <p:nvPr/>
        </p:nvCxnSpPr>
        <p:spPr>
          <a:xfrm rot="5400000">
            <a:off x="3095241" y="678147"/>
            <a:ext cx="760512" cy="4283994"/>
          </a:xfrm>
          <a:prstGeom prst="curvedConnector3">
            <a:avLst>
              <a:gd name="adj1" fmla="val 50000"/>
            </a:avLst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495800" y="4419600"/>
            <a:ext cx="12954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76800" y="5943600"/>
            <a:ext cx="12954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4802832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,…,att</a:t>
            </a:r>
            <a:r>
              <a:rPr lang="en-US" sz="1200" baseline="-25000" dirty="0" smtClean="0"/>
              <a:t>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5631" y="6352401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,…,att</a:t>
            </a:r>
            <a:r>
              <a:rPr lang="en-US" sz="1200" baseline="-25000" dirty="0" smtClean="0"/>
              <a:t>n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6" name="Curved Connector 25"/>
          <p:cNvCxnSpPr>
            <a:stCxn id="13" idx="0"/>
            <a:endCxn id="51" idx="2"/>
          </p:cNvCxnSpPr>
          <p:nvPr/>
        </p:nvCxnSpPr>
        <p:spPr>
          <a:xfrm rot="5400000" flipH="1" flipV="1">
            <a:off x="5361048" y="2391616"/>
            <a:ext cx="1810436" cy="2245533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5"/>
          <p:cNvCxnSpPr>
            <a:stCxn id="14" idx="6"/>
            <a:endCxn id="51" idx="2"/>
          </p:cNvCxnSpPr>
          <p:nvPr/>
        </p:nvCxnSpPr>
        <p:spPr>
          <a:xfrm flipV="1">
            <a:off x="6172200" y="2609164"/>
            <a:ext cx="1216833" cy="3563036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37887" y="1371600"/>
            <a:ext cx="108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Perdurant 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352287" y="2101334"/>
            <a:ext cx="530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Trip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885687" y="3179802"/>
            <a:ext cx="74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Lunch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605297" y="3179802"/>
            <a:ext cx="1051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Shopping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167093" y="3179802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visitLandmark</a:t>
            </a:r>
            <a:endParaRPr lang="en-US" sz="1600" dirty="0"/>
          </a:p>
        </p:txBody>
      </p:sp>
      <p:cxnSp>
        <p:nvCxnSpPr>
          <p:cNvPr id="44" name="Curved Connector 27"/>
          <p:cNvCxnSpPr>
            <a:stCxn id="40" idx="0"/>
            <a:endCxn id="39" idx="2"/>
          </p:cNvCxnSpPr>
          <p:nvPr/>
        </p:nvCxnSpPr>
        <p:spPr>
          <a:xfrm rot="16200000" flipV="1">
            <a:off x="5103539" y="1587379"/>
            <a:ext cx="391180" cy="636730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27"/>
          <p:cNvCxnSpPr>
            <a:stCxn id="41" idx="0"/>
            <a:endCxn id="40" idx="2"/>
          </p:cNvCxnSpPr>
          <p:nvPr/>
        </p:nvCxnSpPr>
        <p:spPr>
          <a:xfrm rot="16200000" flipV="1">
            <a:off x="5567562" y="2489820"/>
            <a:ext cx="739914" cy="640050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27"/>
          <p:cNvCxnSpPr>
            <a:stCxn id="42" idx="0"/>
            <a:endCxn id="40" idx="2"/>
          </p:cNvCxnSpPr>
          <p:nvPr/>
        </p:nvCxnSpPr>
        <p:spPr>
          <a:xfrm rot="5400000" flipH="1" flipV="1">
            <a:off x="5004386" y="2566694"/>
            <a:ext cx="739914" cy="486302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27"/>
          <p:cNvCxnSpPr>
            <a:stCxn id="43" idx="0"/>
            <a:endCxn id="40" idx="2"/>
          </p:cNvCxnSpPr>
          <p:nvPr/>
        </p:nvCxnSpPr>
        <p:spPr>
          <a:xfrm rot="5400000" flipH="1" flipV="1">
            <a:off x="4392309" y="1954618"/>
            <a:ext cx="739914" cy="1710455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23687" y="276802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subevent-of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22308" y="2819400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subevent-of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99891" y="1796534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subClass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-of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9400" y="2270610"/>
            <a:ext cx="1519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Spatial Region</a:t>
            </a:r>
            <a:endParaRPr lang="en-US" sz="1600" dirty="0"/>
          </a:p>
        </p:txBody>
      </p:sp>
      <p:cxnSp>
        <p:nvCxnSpPr>
          <p:cNvPr id="52" name="Curved Connector 27"/>
          <p:cNvCxnSpPr>
            <a:stCxn id="39" idx="3"/>
            <a:endCxn id="51" idx="0"/>
          </p:cNvCxnSpPr>
          <p:nvPr/>
        </p:nvCxnSpPr>
        <p:spPr>
          <a:xfrm>
            <a:off x="5523641" y="1540877"/>
            <a:ext cx="1865392" cy="729733"/>
          </a:xfrm>
          <a:prstGeom prst="curved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12091" y="1627257"/>
            <a:ext cx="936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occurs-at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62200" y="4191000"/>
            <a:ext cx="12954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Visit-1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24000" y="5257800"/>
            <a:ext cx="12954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Visit-2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571" y="4249579"/>
            <a:ext cx="712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occurs-at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5544979"/>
            <a:ext cx="712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occurs-at</a:t>
            </a:r>
            <a:endParaRPr lang="en-US" sz="1000" dirty="0"/>
          </a:p>
        </p:txBody>
      </p:sp>
      <p:cxnSp>
        <p:nvCxnSpPr>
          <p:cNvPr id="33" name="Straight Arrow Connector 32"/>
          <p:cNvCxnSpPr>
            <a:stCxn id="28" idx="6"/>
            <a:endCxn id="13" idx="2"/>
          </p:cNvCxnSpPr>
          <p:nvPr/>
        </p:nvCxnSpPr>
        <p:spPr>
          <a:xfrm>
            <a:off x="3657600" y="4419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14" idx="2"/>
          </p:cNvCxnSpPr>
          <p:nvPr/>
        </p:nvCxnSpPr>
        <p:spPr>
          <a:xfrm>
            <a:off x="2819400" y="54864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60"/>
          <p:cNvCxnSpPr>
            <a:stCxn id="28" idx="0"/>
            <a:endCxn id="43" idx="2"/>
          </p:cNvCxnSpPr>
          <p:nvPr/>
        </p:nvCxnSpPr>
        <p:spPr>
          <a:xfrm rot="5400000" flipH="1" flipV="1">
            <a:off x="3122147" y="3406109"/>
            <a:ext cx="672644" cy="897139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60"/>
          <p:cNvCxnSpPr>
            <a:stCxn id="29" idx="0"/>
            <a:endCxn id="43" idx="1"/>
          </p:cNvCxnSpPr>
          <p:nvPr/>
        </p:nvCxnSpPr>
        <p:spPr>
          <a:xfrm rot="5400000" flipH="1" flipV="1">
            <a:off x="1715036" y="3805744"/>
            <a:ext cx="1908721" cy="995393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12061" y="4792223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subevent-of</a:t>
            </a:r>
            <a:endParaRPr lang="en-US" sz="1000" dirty="0"/>
          </a:p>
        </p:txBody>
      </p:sp>
      <p:cxnSp>
        <p:nvCxnSpPr>
          <p:cNvPr id="64" name="Straight Arrow Connector 63"/>
          <p:cNvCxnSpPr>
            <a:stCxn id="29" idx="1"/>
            <a:endCxn id="25" idx="4"/>
          </p:cNvCxnSpPr>
          <p:nvPr/>
        </p:nvCxnSpPr>
        <p:spPr>
          <a:xfrm rot="16200000" flipV="1">
            <a:off x="690027" y="4301074"/>
            <a:ext cx="1667155" cy="380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1"/>
            <a:endCxn id="25" idx="4"/>
          </p:cNvCxnSpPr>
          <p:nvPr/>
        </p:nvCxnSpPr>
        <p:spPr>
          <a:xfrm rot="16200000" flipV="1">
            <a:off x="1642527" y="3348574"/>
            <a:ext cx="600355" cy="1218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497861" y="3581400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subevent-of</a:t>
            </a:r>
            <a:endParaRPr lang="en-US" sz="1000" dirty="0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Ontology Augmentation cont’d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9293" y="6400800"/>
            <a:ext cx="2895600" cy="365125"/>
          </a:xfrm>
        </p:spPr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56" name="Picture 55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71416" y="1681642"/>
            <a:ext cx="4267200" cy="4339621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Date/Time Original              : 2009:12:15 11:46:44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Create Date                          : 2009:12:15 11:46:44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Shutter Speed Value             : 1/304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Aperture Value                     : 2.6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Brightness Value                  : 7.16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GPS Version ID                   : 2.2.0.0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Compression                        : JPEG (old-style)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Thumbnail Offset                 : 1280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Thumbnail Length               : 9508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Bits Per Sample                    : 8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Color Components               : 3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Y </a:t>
            </a:r>
            <a:r>
              <a:rPr lang="en-US" sz="1400" dirty="0" err="1" smtClean="0">
                <a:latin typeface="Times New Roman"/>
                <a:cs typeface="Times New Roman"/>
              </a:rPr>
              <a:t>Cb</a:t>
            </a:r>
            <a:r>
              <a:rPr lang="en-US" sz="1400" dirty="0" smtClean="0">
                <a:latin typeface="Times New Roman"/>
                <a:cs typeface="Times New Roman"/>
              </a:rPr>
              <a:t> Cr Sub Sampling        : YCbCr4:2:2 (2 1)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Aperture                               : 2.6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GPS Altitude                        : 0 m Above Sea Level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GPS Latitude                        : 33.81924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GPS Longitude                     :-117.918963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Shutter Speed                       : 1/304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Focal Length                        : 3.8 mm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Light Value                          : 12.0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8803" y="1295400"/>
            <a:ext cx="1215011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EXIF TAG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82" y="1481744"/>
            <a:ext cx="3263923" cy="43518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8" name="Picture 7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2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cont’d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5133" cy="4525963"/>
          </a:xfrm>
        </p:spPr>
        <p:txBody>
          <a:bodyPr/>
          <a:lstStyle/>
          <a:p>
            <a:r>
              <a:rPr lang="en-US" dirty="0" smtClean="0"/>
              <a:t>Expressive event tag</a:t>
            </a:r>
          </a:p>
          <a:p>
            <a:pPr lvl="1"/>
            <a:r>
              <a:rPr lang="en-US" dirty="0" smtClean="0"/>
              <a:t>Multi-granular Conceptual description</a:t>
            </a:r>
          </a:p>
          <a:p>
            <a:pPr lvl="2"/>
            <a:r>
              <a:rPr lang="en-US" dirty="0" smtClean="0"/>
              <a:t>Containment event relationships e.g. subevent, during, etc.  </a:t>
            </a:r>
          </a:p>
          <a:p>
            <a:pPr lvl="1"/>
            <a:r>
              <a:rPr lang="en-US" dirty="0" smtClean="0"/>
              <a:t>Multi-adaptation of Contextual description</a:t>
            </a:r>
          </a:p>
          <a:p>
            <a:pPr lvl="2"/>
            <a:r>
              <a:rPr lang="en-US" dirty="0" smtClean="0"/>
              <a:t>Visit landmark Forbidden City in a trip to Beijing, visit Landmark Washington monument in Washington, DC.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cont’d 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769785"/>
            <a:ext cx="356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Ontological Event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832" y="4656350"/>
            <a:ext cx="251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9844" y="4193648"/>
            <a:ext cx="9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37350" y="1780516"/>
            <a:ext cx="1825823" cy="1567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Annotation technique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39482" y="2564288"/>
            <a:ext cx="3978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71510" y="2534524"/>
            <a:ext cx="4765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2072859"/>
            <a:ext cx="172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Geo-tagged photo stream of an event 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8072" y="1749693"/>
            <a:ext cx="281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stream annotated with context-adaptive event ontology (probabilistic narratives)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26" name="Picture 25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Domain Event Ontology</a:t>
            </a:r>
            <a:endParaRPr lang="en-US" dirty="0"/>
          </a:p>
        </p:txBody>
      </p:sp>
      <p:pic>
        <p:nvPicPr>
          <p:cNvPr id="3" name="Content Placeholder 2" descr="domain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 r="9911" b="12732"/>
          <a:stretch/>
        </p:blipFill>
        <p:spPr>
          <a:xfrm>
            <a:off x="0" y="1060475"/>
            <a:ext cx="7298369" cy="5295875"/>
          </a:xfr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2667000"/>
            <a:ext cx="1198329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Perdurant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3" y="4572000"/>
            <a:ext cx="1121460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Endurant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2" y="3701534"/>
            <a:ext cx="1275198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Participant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4294" y="4070866"/>
            <a:ext cx="1686031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Spatial Region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2709" y="4888468"/>
            <a:ext cx="941573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Interval</a:t>
            </a:r>
            <a:endParaRPr lang="en-US" dirty="0"/>
          </a:p>
        </p:txBody>
      </p:sp>
      <p:cxnSp>
        <p:nvCxnSpPr>
          <p:cNvPr id="12" name="Curved Connector 11"/>
          <p:cNvCxnSpPr>
            <a:stCxn id="6" idx="2"/>
            <a:endCxn id="11" idx="0"/>
          </p:cNvCxnSpPr>
          <p:nvPr/>
        </p:nvCxnSpPr>
        <p:spPr>
          <a:xfrm rot="5400000">
            <a:off x="3528349" y="3931452"/>
            <a:ext cx="1852164" cy="61869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4240145"/>
            <a:ext cx="1609024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occurs-during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Curved Connector 15"/>
          <p:cNvCxnSpPr>
            <a:stCxn id="11" idx="2"/>
            <a:endCxn id="19" idx="0"/>
          </p:cNvCxnSpPr>
          <p:nvPr/>
        </p:nvCxnSpPr>
        <p:spPr>
          <a:xfrm rot="5400000">
            <a:off x="3622904" y="5078476"/>
            <a:ext cx="621296" cy="979888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1" y="5879068"/>
            <a:ext cx="2010413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Literal:Timestamp</a:t>
            </a:r>
            <a:endParaRPr lang="en-US" dirty="0"/>
          </a:p>
        </p:txBody>
      </p:sp>
      <p:cxnSp>
        <p:nvCxnSpPr>
          <p:cNvPr id="21" name="Curved Connector 20"/>
          <p:cNvCxnSpPr>
            <a:stCxn id="11" idx="2"/>
          </p:cNvCxnSpPr>
          <p:nvPr/>
        </p:nvCxnSpPr>
        <p:spPr>
          <a:xfrm rot="5400000">
            <a:off x="3699121" y="5154695"/>
            <a:ext cx="621298" cy="827453"/>
          </a:xfrm>
          <a:prstGeom prst="curved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67203" y="5467292"/>
            <a:ext cx="626183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start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5181602"/>
            <a:ext cx="556502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end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26" name="Curved Connector 25"/>
          <p:cNvCxnSpPr>
            <a:stCxn id="6" idx="2"/>
            <a:endCxn id="10" idx="0"/>
          </p:cNvCxnSpPr>
          <p:nvPr/>
        </p:nvCxnSpPr>
        <p:spPr>
          <a:xfrm rot="5400000">
            <a:off x="3409057" y="2994558"/>
            <a:ext cx="1034562" cy="1118055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19402" y="3124202"/>
            <a:ext cx="1124491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occurs-at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4185" y="4953000"/>
            <a:ext cx="685156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cxnSp>
        <p:nvCxnSpPr>
          <p:cNvPr id="31" name="Curved Connector 30"/>
          <p:cNvCxnSpPr>
            <a:stCxn id="30" idx="0"/>
            <a:endCxn id="10" idx="2"/>
          </p:cNvCxnSpPr>
          <p:nvPr/>
        </p:nvCxnSpPr>
        <p:spPr>
          <a:xfrm rot="5400000" flipH="1" flipV="1">
            <a:off x="2665621" y="4251312"/>
            <a:ext cx="512830" cy="890547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201" y="5410200"/>
            <a:ext cx="1185706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double:lat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357594" y="6063720"/>
            <a:ext cx="1249951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err="1" smtClean="0"/>
              <a:t>double:lng</a:t>
            </a:r>
            <a:endParaRPr lang="en-US" dirty="0"/>
          </a:p>
        </p:txBody>
      </p:sp>
      <p:cxnSp>
        <p:nvCxnSpPr>
          <p:cNvPr id="40" name="Curved Connector 39"/>
          <p:cNvCxnSpPr>
            <a:stCxn id="30" idx="2"/>
            <a:endCxn id="38" idx="3"/>
          </p:cNvCxnSpPr>
          <p:nvPr/>
        </p:nvCxnSpPr>
        <p:spPr>
          <a:xfrm rot="5400000">
            <a:off x="1733061" y="4851150"/>
            <a:ext cx="272548" cy="1214856"/>
          </a:xfrm>
          <a:prstGeom prst="curved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39"/>
          <p:cNvCxnSpPr>
            <a:stCxn id="30" idx="2"/>
          </p:cNvCxnSpPr>
          <p:nvPr/>
        </p:nvCxnSpPr>
        <p:spPr>
          <a:xfrm rot="5400000">
            <a:off x="1645076" y="5384445"/>
            <a:ext cx="893829" cy="769547"/>
          </a:xfrm>
          <a:prstGeom prst="curvedConnector3">
            <a:avLst>
              <a:gd name="adj1" fmla="val 5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90603" y="5181602"/>
            <a:ext cx="1381097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hasLatitude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0007" y="5619397"/>
            <a:ext cx="1582424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hasLongitude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Curved Connector 27"/>
          <p:cNvCxnSpPr>
            <a:stCxn id="6" idx="0"/>
            <a:endCxn id="6" idx="1"/>
          </p:cNvCxnSpPr>
          <p:nvPr/>
        </p:nvCxnSpPr>
        <p:spPr>
          <a:xfrm rot="16200000" flipH="1" flipV="1">
            <a:off x="4093457" y="2459743"/>
            <a:ext cx="184652" cy="599165"/>
          </a:xfrm>
          <a:prstGeom prst="curvedConnector4">
            <a:avLst>
              <a:gd name="adj1" fmla="val -123800"/>
              <a:gd name="adj2" fmla="val 138153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" idx="2"/>
            <a:endCxn id="41" idx="2"/>
          </p:cNvCxnSpPr>
          <p:nvPr/>
        </p:nvCxnSpPr>
        <p:spPr>
          <a:xfrm rot="16200000" flipH="1">
            <a:off x="5699118" y="1822551"/>
            <a:ext cx="76200" cy="2503706"/>
          </a:xfrm>
          <a:prstGeom prst="curvedConnector3">
            <a:avLst>
              <a:gd name="adj1" fmla="val 400000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16143" y="2743200"/>
            <a:ext cx="1745855" cy="369304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Visual Concept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53001" y="3257492"/>
            <a:ext cx="1906882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visual-constraint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2" name="Line Callout 1 31"/>
          <p:cNvSpPr/>
          <p:nvPr/>
        </p:nvSpPr>
        <p:spPr>
          <a:xfrm>
            <a:off x="0" y="1143000"/>
            <a:ext cx="3276600" cy="1733490"/>
          </a:xfrm>
          <a:prstGeom prst="borderCallout1">
            <a:avLst>
              <a:gd name="adj1" fmla="val 47132"/>
              <a:gd name="adj2" fmla="val 98907"/>
              <a:gd name="adj3" fmla="val 74019"/>
              <a:gd name="adj4" fmla="val 1148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Subevent containment Rules: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If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subevent(B,A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), then:</a:t>
            </a:r>
          </a:p>
          <a:p>
            <a:pPr>
              <a:buFont typeface="Arial"/>
              <a:buChar char="•"/>
            </a:pP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B.Start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&gt;=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A.start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&amp;&amp;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B.end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&lt;=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A.end</a:t>
            </a:r>
            <a:endParaRPr lang="en-US" sz="1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Contained-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in(B.located-at,A.located-at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B.media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⊂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A.media</a:t>
            </a:r>
            <a:endParaRPr lang="en-US" sz="1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B.participant</a:t>
            </a:r>
            <a:r>
              <a:rPr lang="en-US" sz="1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⊂ </a:t>
            </a:r>
            <a:r>
              <a:rPr lang="en-US" sz="1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A.participant</a:t>
            </a:r>
            <a:endParaRPr lang="en-US" sz="1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51826" y="2057402"/>
            <a:ext cx="1428536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subevent-of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35" name="Curved Connector 26"/>
          <p:cNvCxnSpPr/>
          <p:nvPr/>
        </p:nvCxnSpPr>
        <p:spPr>
          <a:xfrm flipH="1">
            <a:off x="4423529" y="5073135"/>
            <a:ext cx="470817" cy="184666"/>
          </a:xfrm>
          <a:prstGeom prst="curvedConnector4">
            <a:avLst>
              <a:gd name="adj1" fmla="val -48554"/>
              <a:gd name="adj2" fmla="val 223791"/>
            </a:avLst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29201" y="4953002"/>
            <a:ext cx="602764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Trel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Core Event Ontology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4173" y="1134072"/>
            <a:ext cx="5252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800000"/>
                  </a:solidFill>
                </a:ln>
              </a:rPr>
              <a:t>E*: A</a:t>
            </a:r>
            <a:r>
              <a:rPr lang="en-US" dirty="0">
                <a:ln>
                  <a:solidFill>
                    <a:srgbClr val="800000"/>
                  </a:solidFill>
                </a:ln>
              </a:rPr>
              <a:t>. Gupta and R. Jain. Managing event information:</a:t>
            </a:r>
          </a:p>
          <a:p>
            <a:r>
              <a:rPr lang="en-US" dirty="0">
                <a:ln>
                  <a:solidFill>
                    <a:srgbClr val="800000"/>
                  </a:solidFill>
                </a:ln>
              </a:rPr>
              <a:t>Modeling, retrieval, and applications. Synthesis</a:t>
            </a:r>
          </a:p>
          <a:p>
            <a:r>
              <a:rPr lang="en-US" dirty="0">
                <a:ln>
                  <a:solidFill>
                    <a:srgbClr val="800000"/>
                  </a:solidFill>
                </a:ln>
              </a:rPr>
              <a:t>Lectures on Data Management</a:t>
            </a:r>
            <a:r>
              <a:rPr lang="en-US" dirty="0" smtClean="0">
                <a:ln>
                  <a:solidFill>
                    <a:srgbClr val="800000"/>
                  </a:solidFill>
                </a:ln>
              </a:rPr>
              <a:t>, </a:t>
            </a:r>
            <a:r>
              <a:rPr lang="en-US" dirty="0">
                <a:ln>
                  <a:solidFill>
                    <a:srgbClr val="800000"/>
                  </a:solidFill>
                </a:ln>
              </a:rPr>
              <a:t>2011.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44" name="Picture 43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h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" r="-1355"/>
          <a:stretch/>
        </p:blipFill>
        <p:spPr>
          <a:xfrm>
            <a:off x="182542" y="534815"/>
            <a:ext cx="7257888" cy="5925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43"/>
            <a:ext cx="8229600" cy="1143000"/>
          </a:xfrm>
        </p:spPr>
        <p:txBody>
          <a:bodyPr/>
          <a:lstStyle/>
          <a:p>
            <a:r>
              <a:rPr lang="en-US" dirty="0"/>
              <a:t>Solution Strategy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7899" y="6356350"/>
            <a:ext cx="2133600" cy="365125"/>
          </a:xfrm>
        </p:spPr>
        <p:txBody>
          <a:bodyPr/>
          <a:lstStyle/>
          <a:p>
            <a:fld id="{4F4EF394-8969-9043-815C-8956B8C799F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01642"/>
              </p:ext>
            </p:extLst>
          </p:nvPr>
        </p:nvGraphicFramePr>
        <p:xfrm>
          <a:off x="5054378" y="5860259"/>
          <a:ext cx="1914179" cy="59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" name="Equation" r:id="rId5" imgW="850900" imgH="266700" progId="Equation.3">
                  <p:embed/>
                </p:oleObj>
              </mc:Choice>
              <mc:Fallback>
                <p:oleObj name="Equation" r:id="rId5" imgW="850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4378" y="5860259"/>
                        <a:ext cx="1914179" cy="59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51333"/>
              </p:ext>
            </p:extLst>
          </p:nvPr>
        </p:nvGraphicFramePr>
        <p:xfrm>
          <a:off x="6011468" y="4707505"/>
          <a:ext cx="762546" cy="30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" name="Equation" r:id="rId7" imgW="406400" imgH="177800" progId="Equation.3">
                  <p:embed/>
                </p:oleObj>
              </mc:Choice>
              <mc:Fallback>
                <p:oleObj name="Equation" r:id="rId7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1468" y="4707505"/>
                        <a:ext cx="762546" cy="30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2613"/>
              </p:ext>
            </p:extLst>
          </p:nvPr>
        </p:nvGraphicFramePr>
        <p:xfrm>
          <a:off x="2060727" y="5525189"/>
          <a:ext cx="10017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" name="Equation" r:id="rId9" imgW="533400" imgH="241300" progId="Equation.3">
                  <p:embed/>
                </p:oleObj>
              </mc:Choice>
              <mc:Fallback>
                <p:oleObj name="Equation" r:id="rId9" imgW="53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0727" y="5525189"/>
                        <a:ext cx="100171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gmu logo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871771" cy="4525963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obtain expressive event tags?</a:t>
            </a:r>
          </a:p>
          <a:p>
            <a:r>
              <a:rPr lang="en-US" dirty="0"/>
              <a:t>How to determine the event category?</a:t>
            </a:r>
          </a:p>
          <a:p>
            <a:r>
              <a:rPr lang="en-US" dirty="0"/>
              <a:t>What kind of data sources should be used to compute the tags?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F394-8969-9043-815C-8956B8C799F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Setareh</a:t>
            </a:r>
            <a:r>
              <a:rPr lang="en-US" dirty="0" smtClean="0"/>
              <a:t> </a:t>
            </a:r>
            <a:r>
              <a:rPr lang="en-US" dirty="0" err="1" smtClean="0"/>
              <a:t>Rafatirad</a:t>
            </a:r>
            <a:r>
              <a:rPr lang="en-US" dirty="0" smtClean="0"/>
              <a:t>, Kathryn </a:t>
            </a:r>
            <a:r>
              <a:rPr lang="en-US" dirty="0" err="1" smtClean="0"/>
              <a:t>Laskey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George Mason University</a:t>
            </a:r>
            <a:endParaRPr lang="en-US" dirty="0"/>
          </a:p>
        </p:txBody>
      </p:sp>
      <p:pic>
        <p:nvPicPr>
          <p:cNvPr id="6" name="Picture 5" descr="gmu 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768"/>
            <a:ext cx="1392351" cy="8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16047</TotalTime>
  <Words>1327</Words>
  <Application>Microsoft Macintosh PowerPoint</Application>
  <PresentationFormat>On-screen Show (4:3)</PresentationFormat>
  <Paragraphs>365</Paragraphs>
  <Slides>28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Transforming Personal Artifacts into Probabilistic Narratives</vt:lpstr>
      <vt:lpstr>Outline</vt:lpstr>
      <vt:lpstr>Motivation</vt:lpstr>
      <vt:lpstr>Motivation cont’d  </vt:lpstr>
      <vt:lpstr>Motivation cont’d </vt:lpstr>
      <vt:lpstr>Domain Event Ontology</vt:lpstr>
      <vt:lpstr>Core Event Ontology</vt:lpstr>
      <vt:lpstr>Solution Strategy</vt:lpstr>
      <vt:lpstr>Challenges</vt:lpstr>
      <vt:lpstr>Agglomerative Clustering</vt:lpstr>
      <vt:lpstr>Event Ontology Augmentation</vt:lpstr>
      <vt:lpstr>Event Ontology Augmentation cont’d</vt:lpstr>
      <vt:lpstr>Event Ontology Augmentation cont’d</vt:lpstr>
      <vt:lpstr>Event Ontology Augmentation cont’d</vt:lpstr>
      <vt:lpstr>Event Ontology Augmentation cont’d</vt:lpstr>
      <vt:lpstr>Context-Adaptive Event Ontology (Probabilistic Narratives)</vt:lpstr>
      <vt:lpstr>Filtering</vt:lpstr>
      <vt:lpstr>Experiments and Evaluation</vt:lpstr>
      <vt:lpstr>Experiments and Evaluation</vt:lpstr>
      <vt:lpstr>Experiments and Evaluation</vt:lpstr>
      <vt:lpstr>Experiments and Evaluation</vt:lpstr>
      <vt:lpstr>Summary</vt:lpstr>
      <vt:lpstr>PowerPoint Presentation</vt:lpstr>
      <vt:lpstr>Back up slides</vt:lpstr>
      <vt:lpstr>Related Work</vt:lpstr>
      <vt:lpstr>Event Ontology Augmentation cont’d</vt:lpstr>
      <vt:lpstr>Event Ontology Augmentation cont’d</vt:lpstr>
      <vt:lpstr>Event Ontology Augmentation cont’d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srafatir rafatirad</dc:creator>
  <cp:lastModifiedBy>srafatir</cp:lastModifiedBy>
  <cp:revision>270</cp:revision>
  <dcterms:created xsi:type="dcterms:W3CDTF">2013-04-17T18:24:22Z</dcterms:created>
  <dcterms:modified xsi:type="dcterms:W3CDTF">2013-07-08T21:01:45Z</dcterms:modified>
</cp:coreProperties>
</file>